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1"/>
  </p:notesMasterIdLst>
  <p:sldIdLst>
    <p:sldId id="256" r:id="rId2"/>
    <p:sldId id="334" r:id="rId3"/>
    <p:sldId id="330" r:id="rId4"/>
    <p:sldId id="272" r:id="rId5"/>
    <p:sldId id="273" r:id="rId6"/>
    <p:sldId id="274" r:id="rId7"/>
    <p:sldId id="303" r:id="rId8"/>
    <p:sldId id="358" r:id="rId9"/>
    <p:sldId id="356" r:id="rId10"/>
    <p:sldId id="357" r:id="rId11"/>
    <p:sldId id="359" r:id="rId12"/>
    <p:sldId id="354" r:id="rId13"/>
    <p:sldId id="364" r:id="rId14"/>
    <p:sldId id="365" r:id="rId15"/>
    <p:sldId id="372" r:id="rId16"/>
    <p:sldId id="425" r:id="rId17"/>
    <p:sldId id="366" r:id="rId18"/>
    <p:sldId id="368" r:id="rId19"/>
    <p:sldId id="369" r:id="rId20"/>
    <p:sldId id="367" r:id="rId21"/>
    <p:sldId id="370" r:id="rId22"/>
    <p:sldId id="371" r:id="rId23"/>
    <p:sldId id="373" r:id="rId24"/>
    <p:sldId id="375" r:id="rId25"/>
    <p:sldId id="382" r:id="rId26"/>
    <p:sldId id="383" r:id="rId27"/>
    <p:sldId id="384" r:id="rId28"/>
    <p:sldId id="385" r:id="rId29"/>
    <p:sldId id="386" r:id="rId30"/>
    <p:sldId id="388" r:id="rId31"/>
    <p:sldId id="389" r:id="rId32"/>
    <p:sldId id="361" r:id="rId33"/>
    <p:sldId id="376" r:id="rId34"/>
    <p:sldId id="374" r:id="rId35"/>
    <p:sldId id="377" r:id="rId36"/>
    <p:sldId id="378" r:id="rId37"/>
    <p:sldId id="379" r:id="rId38"/>
    <p:sldId id="380" r:id="rId39"/>
    <p:sldId id="398" r:id="rId40"/>
    <p:sldId id="393" r:id="rId41"/>
    <p:sldId id="394" r:id="rId42"/>
    <p:sldId id="395" r:id="rId43"/>
    <p:sldId id="396" r:id="rId44"/>
    <p:sldId id="397" r:id="rId45"/>
    <p:sldId id="423" r:id="rId46"/>
    <p:sldId id="399" r:id="rId47"/>
    <p:sldId id="401" r:id="rId48"/>
    <p:sldId id="402" r:id="rId49"/>
    <p:sldId id="404" r:id="rId50"/>
    <p:sldId id="403" r:id="rId51"/>
    <p:sldId id="405" r:id="rId52"/>
    <p:sldId id="362" r:id="rId53"/>
    <p:sldId id="406" r:id="rId54"/>
    <p:sldId id="407" r:id="rId55"/>
    <p:sldId id="409" r:id="rId56"/>
    <p:sldId id="410" r:id="rId57"/>
    <p:sldId id="411" r:id="rId58"/>
    <p:sldId id="413" r:id="rId59"/>
    <p:sldId id="414" r:id="rId60"/>
    <p:sldId id="415" r:id="rId61"/>
    <p:sldId id="416" r:id="rId62"/>
    <p:sldId id="417" r:id="rId63"/>
    <p:sldId id="424" r:id="rId64"/>
    <p:sldId id="419" r:id="rId65"/>
    <p:sldId id="420" r:id="rId66"/>
    <p:sldId id="421" r:id="rId67"/>
    <p:sldId id="422" r:id="rId68"/>
    <p:sldId id="352" r:id="rId69"/>
    <p:sldId id="285" r:id="rId7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472C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1348"/>
    <p:restoredTop sz="77701"/>
  </p:normalViewPr>
  <p:slideViewPr>
    <p:cSldViewPr snapToGrid="0">
      <p:cViewPr varScale="1">
        <p:scale>
          <a:sx n="74" d="100"/>
          <a:sy n="74" d="100"/>
        </p:scale>
        <p:origin x="192" y="41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C74C8C0-0C1E-D447-A6DA-5BF9E732D1EF}" type="datetimeFigureOut">
              <a:rPr lang="en-US" smtClean="0"/>
              <a:t>11/13/25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F4414A0-4E43-B244-BF62-FDB8F38845D2}" type="slidenum">
              <a:rPr lang="en-US" smtClean="0"/>
              <a:t>‹#›</a:t>
            </a:fld>
            <a:endParaRPr lang="en-US"/>
          </a:p>
        </p:txBody>
      </p:sp>
    </p:spTree>
    <p:extLst>
      <p:ext uri="{BB962C8B-B14F-4D97-AF65-F5344CB8AC3E}">
        <p14:creationId xmlns:p14="http://schemas.microsoft.com/office/powerpoint/2010/main" val="5331261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Shape 352"/>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a:spcBef>
                <a:spcPts val="0"/>
              </a:spcBef>
              <a:buNone/>
            </a:pPr>
            <a:endParaRPr/>
          </a:p>
        </p:txBody>
      </p:sp>
      <p:sp>
        <p:nvSpPr>
          <p:cNvPr id="353" name="Shape 35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894263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Shape 368"/>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a:spcBef>
                <a:spcPts val="0"/>
              </a:spcBef>
              <a:buNone/>
            </a:pPr>
            <a:endParaRPr/>
          </a:p>
        </p:txBody>
      </p:sp>
      <p:sp>
        <p:nvSpPr>
          <p:cNvPr id="369" name="Shape 3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04048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Shape 376"/>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a:spcBef>
                <a:spcPts val="0"/>
              </a:spcBef>
              <a:buNone/>
            </a:pPr>
            <a:r>
              <a:rPr lang="en-US" dirty="0"/>
              <a:t>This slide is a block diagram of a computer showing a central processing unit connected to main memory.  Software is loaded into the main memory.  The software can also interact with input / output devices and secondary memory for long-term storage.</a:t>
            </a:r>
            <a:endParaRPr dirty="0"/>
          </a:p>
        </p:txBody>
      </p:sp>
      <p:sp>
        <p:nvSpPr>
          <p:cNvPr id="377" name="Shape 37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320512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Shape 376"/>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slide is a block diagram of a computer showing a central processing unit connected to main memory.  Software is loaded into the main memory.  The software can also interact with input / output devices and secondary memory for long-term storage.</a:t>
            </a:r>
          </a:p>
          <a:p>
            <a:pPr lvl="0">
              <a:spcBef>
                <a:spcPts val="0"/>
              </a:spcBef>
              <a:buNone/>
            </a:pPr>
            <a:endParaRPr dirty="0"/>
          </a:p>
        </p:txBody>
      </p:sp>
      <p:sp>
        <p:nvSpPr>
          <p:cNvPr id="377" name="Shape 37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183676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4414A0-4E43-B244-BF62-FDB8F38845D2}" type="slidenum">
              <a:rPr lang="en-US" smtClean="0"/>
              <a:t>11</a:t>
            </a:fld>
            <a:endParaRPr lang="en-US"/>
          </a:p>
        </p:txBody>
      </p:sp>
    </p:spTree>
    <p:extLst>
      <p:ext uri="{BB962C8B-B14F-4D97-AF65-F5344CB8AC3E}">
        <p14:creationId xmlns:p14="http://schemas.microsoft.com/office/powerpoint/2010/main" val="28749476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diagram of a full adder circuit with inputs A and B with a Carry-In of CIN.  The output is single bit SUM and a single but Carry Out.  The circuit consisted of two half adders connected and an OR gate to compute the carry out when all the inputs are 1.</a:t>
            </a:r>
          </a:p>
        </p:txBody>
      </p:sp>
      <p:sp>
        <p:nvSpPr>
          <p:cNvPr id="4" name="Slide Number Placeholder 3"/>
          <p:cNvSpPr>
            <a:spLocks noGrp="1"/>
          </p:cNvSpPr>
          <p:nvPr>
            <p:ph type="sldNum" sz="quarter" idx="5"/>
          </p:nvPr>
        </p:nvSpPr>
        <p:spPr/>
        <p:txBody>
          <a:bodyPr/>
          <a:lstStyle/>
          <a:p>
            <a:fld id="{9F4414A0-4E43-B244-BF62-FDB8F38845D2}" type="slidenum">
              <a:rPr lang="en-US" smtClean="0"/>
              <a:t>21</a:t>
            </a:fld>
            <a:endParaRPr lang="en-US"/>
          </a:p>
        </p:txBody>
      </p:sp>
    </p:spTree>
    <p:extLst>
      <p:ext uri="{BB962C8B-B14F-4D97-AF65-F5344CB8AC3E}">
        <p14:creationId xmlns:p14="http://schemas.microsoft.com/office/powerpoint/2010/main" val="26705982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full adder laid out in the gates tool.  It has three XOR gates and two AND gates.  The point is that it has some “distance” from left to right - which translates to a slight delay form when the inputs are presented on the right to when you can reliably expect that the outputs are stable on the right outputs.</a:t>
            </a:r>
          </a:p>
        </p:txBody>
      </p:sp>
      <p:sp>
        <p:nvSpPr>
          <p:cNvPr id="4" name="Slide Number Placeholder 3"/>
          <p:cNvSpPr>
            <a:spLocks noGrp="1"/>
          </p:cNvSpPr>
          <p:nvPr>
            <p:ph type="sldNum" sz="quarter" idx="5"/>
          </p:nvPr>
        </p:nvSpPr>
        <p:spPr/>
        <p:txBody>
          <a:bodyPr/>
          <a:lstStyle/>
          <a:p>
            <a:fld id="{9F4414A0-4E43-B244-BF62-FDB8F38845D2}" type="slidenum">
              <a:rPr lang="en-US" smtClean="0"/>
              <a:t>33</a:t>
            </a:fld>
            <a:endParaRPr lang="en-US"/>
          </a:p>
        </p:txBody>
      </p:sp>
    </p:spTree>
    <p:extLst>
      <p:ext uri="{BB962C8B-B14F-4D97-AF65-F5344CB8AC3E}">
        <p14:creationId xmlns:p14="http://schemas.microsoft.com/office/powerpoint/2010/main" val="42815759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a:extLst>
            <a:ext uri="{FF2B5EF4-FFF2-40B4-BE49-F238E27FC236}">
              <a16:creationId xmlns:a16="http://schemas.microsoft.com/office/drawing/2014/main" id="{0F489640-3E6E-0DBD-E793-1EC6D18C33D4}"/>
            </a:ext>
          </a:extLst>
        </p:cNvPr>
        <p:cNvGrpSpPr/>
        <p:nvPr/>
      </p:nvGrpSpPr>
      <p:grpSpPr>
        <a:xfrm>
          <a:off x="0" y="0"/>
          <a:ext cx="0" cy="0"/>
          <a:chOff x="0" y="0"/>
          <a:chExt cx="0" cy="0"/>
        </a:xfrm>
      </p:grpSpPr>
      <p:sp>
        <p:nvSpPr>
          <p:cNvPr id="376" name="Shape 376">
            <a:extLst>
              <a:ext uri="{FF2B5EF4-FFF2-40B4-BE49-F238E27FC236}">
                <a16:creationId xmlns:a16="http://schemas.microsoft.com/office/drawing/2014/main" id="{52A1D90A-15DC-841E-D265-04B4832D6B25}"/>
              </a:ext>
            </a:extLst>
          </p:cNvPr>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slide is a block diagram of a computer showing a central processing unit connected to main memory.  Software is loaded into the main memory.  </a:t>
            </a:r>
            <a:r>
              <a:rPr lang="en-US"/>
              <a:t>The software can also interact with input / output devices and secondary memory for long-term storage.</a:t>
            </a:r>
          </a:p>
          <a:p>
            <a:pPr lvl="0">
              <a:spcBef>
                <a:spcPts val="0"/>
              </a:spcBef>
              <a:buNone/>
            </a:pPr>
            <a:endParaRPr/>
          </a:p>
        </p:txBody>
      </p:sp>
      <p:sp>
        <p:nvSpPr>
          <p:cNvPr id="377" name="Shape 377">
            <a:extLst>
              <a:ext uri="{FF2B5EF4-FFF2-40B4-BE49-F238E27FC236}">
                <a16:creationId xmlns:a16="http://schemas.microsoft.com/office/drawing/2014/main" id="{9DA562DC-806A-F1C5-B294-719C28FFB059}"/>
              </a:ext>
            </a:extLst>
          </p:cNvPr>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29263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837EEE-A3CF-443A-2482-35E18D99AFC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57F8B9C-F5BA-17F9-0A1A-E9665612F76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F8F8FBE-FBBE-A0CC-FC42-3FF15B01058C}"/>
              </a:ext>
            </a:extLst>
          </p:cNvPr>
          <p:cNvSpPr>
            <a:spLocks noGrp="1"/>
          </p:cNvSpPr>
          <p:nvPr>
            <p:ph type="dt" sz="half" idx="10"/>
          </p:nvPr>
        </p:nvSpPr>
        <p:spPr/>
        <p:txBody>
          <a:bodyPr/>
          <a:lstStyle/>
          <a:p>
            <a:fld id="{D5D8E255-8371-B349-B2F5-F8C6C9FF431B}" type="datetimeFigureOut">
              <a:rPr lang="en-US" smtClean="0"/>
              <a:t>11/13/25</a:t>
            </a:fld>
            <a:endParaRPr lang="en-US"/>
          </a:p>
        </p:txBody>
      </p:sp>
      <p:sp>
        <p:nvSpPr>
          <p:cNvPr id="5" name="Footer Placeholder 4">
            <a:extLst>
              <a:ext uri="{FF2B5EF4-FFF2-40B4-BE49-F238E27FC236}">
                <a16:creationId xmlns:a16="http://schemas.microsoft.com/office/drawing/2014/main" id="{1D2E2043-136C-34E3-9B5E-AC338246D94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6856A4-24F1-F505-9F17-D7CBFCAEE78C}"/>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21524957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A8AD7-CB39-F4FD-60C8-BAB75817CEF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4BE9A8A-5BCD-ACF0-C136-CDF4EF43F40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3172173-7BCD-6D53-45A8-FCA73BB2689E}"/>
              </a:ext>
            </a:extLst>
          </p:cNvPr>
          <p:cNvSpPr>
            <a:spLocks noGrp="1"/>
          </p:cNvSpPr>
          <p:nvPr>
            <p:ph type="dt" sz="half" idx="10"/>
          </p:nvPr>
        </p:nvSpPr>
        <p:spPr/>
        <p:txBody>
          <a:bodyPr/>
          <a:lstStyle/>
          <a:p>
            <a:fld id="{D5D8E255-8371-B349-B2F5-F8C6C9FF431B}" type="datetimeFigureOut">
              <a:rPr lang="en-US" smtClean="0"/>
              <a:t>11/13/25</a:t>
            </a:fld>
            <a:endParaRPr lang="en-US"/>
          </a:p>
        </p:txBody>
      </p:sp>
      <p:sp>
        <p:nvSpPr>
          <p:cNvPr id="5" name="Footer Placeholder 4">
            <a:extLst>
              <a:ext uri="{FF2B5EF4-FFF2-40B4-BE49-F238E27FC236}">
                <a16:creationId xmlns:a16="http://schemas.microsoft.com/office/drawing/2014/main" id="{B5F32C7C-335D-7160-23CE-C24A4F786C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9DCEB18-C173-EFB3-1C85-A031B29843EC}"/>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7261877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C6DC207-D54F-2803-D3CC-9C09125C696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C02E1E2-9E3B-784D-3CE4-2296C22F670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706E86C-E00B-BD36-A411-67778DF47318}"/>
              </a:ext>
            </a:extLst>
          </p:cNvPr>
          <p:cNvSpPr>
            <a:spLocks noGrp="1"/>
          </p:cNvSpPr>
          <p:nvPr>
            <p:ph type="dt" sz="half" idx="10"/>
          </p:nvPr>
        </p:nvSpPr>
        <p:spPr/>
        <p:txBody>
          <a:bodyPr/>
          <a:lstStyle/>
          <a:p>
            <a:fld id="{D5D8E255-8371-B349-B2F5-F8C6C9FF431B}" type="datetimeFigureOut">
              <a:rPr lang="en-US" smtClean="0"/>
              <a:t>11/13/25</a:t>
            </a:fld>
            <a:endParaRPr lang="en-US"/>
          </a:p>
        </p:txBody>
      </p:sp>
      <p:sp>
        <p:nvSpPr>
          <p:cNvPr id="5" name="Footer Placeholder 4">
            <a:extLst>
              <a:ext uri="{FF2B5EF4-FFF2-40B4-BE49-F238E27FC236}">
                <a16:creationId xmlns:a16="http://schemas.microsoft.com/office/drawing/2014/main" id="{9B6F92B7-B14D-6AB6-B8C9-06EE3BCF47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BC8E9E8-5085-B615-86BC-FA6AF9D53953}"/>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16759063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EDBEDB-C75D-A176-F1E1-2D61BD6412E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F60EA41-92F4-D93D-5DF9-8B79882ED13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33330B2-BD20-D788-65A6-746C9CD144E3}"/>
              </a:ext>
            </a:extLst>
          </p:cNvPr>
          <p:cNvSpPr>
            <a:spLocks noGrp="1"/>
          </p:cNvSpPr>
          <p:nvPr>
            <p:ph type="dt" sz="half" idx="10"/>
          </p:nvPr>
        </p:nvSpPr>
        <p:spPr/>
        <p:txBody>
          <a:bodyPr/>
          <a:lstStyle/>
          <a:p>
            <a:fld id="{D5D8E255-8371-B349-B2F5-F8C6C9FF431B}" type="datetimeFigureOut">
              <a:rPr lang="en-US" smtClean="0"/>
              <a:t>11/13/25</a:t>
            </a:fld>
            <a:endParaRPr lang="en-US"/>
          </a:p>
        </p:txBody>
      </p:sp>
      <p:sp>
        <p:nvSpPr>
          <p:cNvPr id="5" name="Footer Placeholder 4">
            <a:extLst>
              <a:ext uri="{FF2B5EF4-FFF2-40B4-BE49-F238E27FC236}">
                <a16:creationId xmlns:a16="http://schemas.microsoft.com/office/drawing/2014/main" id="{06741D4E-2093-22B2-0224-6CCBB36265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A9B169-B36C-E793-5F8A-BFAD72B3E39E}"/>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33227178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2E088F-0963-1409-208E-743C84B47A0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988810C-6BA9-7DB2-3B0B-720C42B3C54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242797A-1838-CB89-1256-14F12FF16119}"/>
              </a:ext>
            </a:extLst>
          </p:cNvPr>
          <p:cNvSpPr>
            <a:spLocks noGrp="1"/>
          </p:cNvSpPr>
          <p:nvPr>
            <p:ph type="dt" sz="half" idx="10"/>
          </p:nvPr>
        </p:nvSpPr>
        <p:spPr/>
        <p:txBody>
          <a:bodyPr/>
          <a:lstStyle/>
          <a:p>
            <a:fld id="{D5D8E255-8371-B349-B2F5-F8C6C9FF431B}" type="datetimeFigureOut">
              <a:rPr lang="en-US" smtClean="0"/>
              <a:t>11/13/25</a:t>
            </a:fld>
            <a:endParaRPr lang="en-US"/>
          </a:p>
        </p:txBody>
      </p:sp>
      <p:sp>
        <p:nvSpPr>
          <p:cNvPr id="5" name="Footer Placeholder 4">
            <a:extLst>
              <a:ext uri="{FF2B5EF4-FFF2-40B4-BE49-F238E27FC236}">
                <a16:creationId xmlns:a16="http://schemas.microsoft.com/office/drawing/2014/main" id="{B21F2D03-E3A0-4FEA-0011-C37F65BB101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2F4D0B-2CE2-143E-8B6E-602564B89BC0}"/>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33072689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19120-C89A-B32D-C285-5A1F7A2A9F8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107ABE6-B752-F669-D1B4-AC8F049FCE4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F313714-0478-85A7-EDB7-9D329DB6126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60DCCEE-DA65-5FEA-DBE1-A4FFB71A4054}"/>
              </a:ext>
            </a:extLst>
          </p:cNvPr>
          <p:cNvSpPr>
            <a:spLocks noGrp="1"/>
          </p:cNvSpPr>
          <p:nvPr>
            <p:ph type="dt" sz="half" idx="10"/>
          </p:nvPr>
        </p:nvSpPr>
        <p:spPr/>
        <p:txBody>
          <a:bodyPr/>
          <a:lstStyle/>
          <a:p>
            <a:fld id="{D5D8E255-8371-B349-B2F5-F8C6C9FF431B}" type="datetimeFigureOut">
              <a:rPr lang="en-US" smtClean="0"/>
              <a:t>11/13/25</a:t>
            </a:fld>
            <a:endParaRPr lang="en-US"/>
          </a:p>
        </p:txBody>
      </p:sp>
      <p:sp>
        <p:nvSpPr>
          <p:cNvPr id="6" name="Footer Placeholder 5">
            <a:extLst>
              <a:ext uri="{FF2B5EF4-FFF2-40B4-BE49-F238E27FC236}">
                <a16:creationId xmlns:a16="http://schemas.microsoft.com/office/drawing/2014/main" id="{B3AFB5A0-AAA7-A256-BA01-54C1A2476C1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DDF0E0C-8C61-C6B0-8D2F-98C1C0F1BFE2}"/>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22460476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AE5963-B75A-5C26-1085-A924CA35050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91618E1-9250-45C9-B6CB-F5EC9FCD44F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C64F8B2-EBF4-1934-4B10-E0E23D984E0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15E85D9-CA66-2837-5A04-B23B8660650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2E643F1-9724-47B2-6CDC-D890213F27B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5301FAC-E8AC-52D9-1A16-B217F1A60C6F}"/>
              </a:ext>
            </a:extLst>
          </p:cNvPr>
          <p:cNvSpPr>
            <a:spLocks noGrp="1"/>
          </p:cNvSpPr>
          <p:nvPr>
            <p:ph type="dt" sz="half" idx="10"/>
          </p:nvPr>
        </p:nvSpPr>
        <p:spPr/>
        <p:txBody>
          <a:bodyPr/>
          <a:lstStyle/>
          <a:p>
            <a:fld id="{D5D8E255-8371-B349-B2F5-F8C6C9FF431B}" type="datetimeFigureOut">
              <a:rPr lang="en-US" smtClean="0"/>
              <a:t>11/13/25</a:t>
            </a:fld>
            <a:endParaRPr lang="en-US"/>
          </a:p>
        </p:txBody>
      </p:sp>
      <p:sp>
        <p:nvSpPr>
          <p:cNvPr id="8" name="Footer Placeholder 7">
            <a:extLst>
              <a:ext uri="{FF2B5EF4-FFF2-40B4-BE49-F238E27FC236}">
                <a16:creationId xmlns:a16="http://schemas.microsoft.com/office/drawing/2014/main" id="{EF5BFE5D-39D1-6E86-A570-37A00E3A73A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44A485E-6264-CBC0-1FF3-552D8DDBFDC4}"/>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16447026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F4FFF0-D8D3-C301-C696-45BC20EBE18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281B914-1337-0FD9-892B-B99F460A2A02}"/>
              </a:ext>
            </a:extLst>
          </p:cNvPr>
          <p:cNvSpPr>
            <a:spLocks noGrp="1"/>
          </p:cNvSpPr>
          <p:nvPr>
            <p:ph type="dt" sz="half" idx="10"/>
          </p:nvPr>
        </p:nvSpPr>
        <p:spPr/>
        <p:txBody>
          <a:bodyPr/>
          <a:lstStyle/>
          <a:p>
            <a:fld id="{D5D8E255-8371-B349-B2F5-F8C6C9FF431B}" type="datetimeFigureOut">
              <a:rPr lang="en-US" smtClean="0"/>
              <a:t>11/13/25</a:t>
            </a:fld>
            <a:endParaRPr lang="en-US"/>
          </a:p>
        </p:txBody>
      </p:sp>
      <p:sp>
        <p:nvSpPr>
          <p:cNvPr id="4" name="Footer Placeholder 3">
            <a:extLst>
              <a:ext uri="{FF2B5EF4-FFF2-40B4-BE49-F238E27FC236}">
                <a16:creationId xmlns:a16="http://schemas.microsoft.com/office/drawing/2014/main" id="{1FC03B48-34D2-3263-7740-5983D6F7F09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7575E22-D3FA-A3BE-F2D4-6CCB10CD9467}"/>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32488142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3DE6F61-7AE2-FCC6-43FD-ED979C4E6A33}"/>
              </a:ext>
            </a:extLst>
          </p:cNvPr>
          <p:cNvSpPr>
            <a:spLocks noGrp="1"/>
          </p:cNvSpPr>
          <p:nvPr>
            <p:ph type="dt" sz="half" idx="10"/>
          </p:nvPr>
        </p:nvSpPr>
        <p:spPr/>
        <p:txBody>
          <a:bodyPr/>
          <a:lstStyle/>
          <a:p>
            <a:fld id="{D5D8E255-8371-B349-B2F5-F8C6C9FF431B}" type="datetimeFigureOut">
              <a:rPr lang="en-US" smtClean="0"/>
              <a:t>11/13/25</a:t>
            </a:fld>
            <a:endParaRPr lang="en-US"/>
          </a:p>
        </p:txBody>
      </p:sp>
      <p:sp>
        <p:nvSpPr>
          <p:cNvPr id="3" name="Footer Placeholder 2">
            <a:extLst>
              <a:ext uri="{FF2B5EF4-FFF2-40B4-BE49-F238E27FC236}">
                <a16:creationId xmlns:a16="http://schemas.microsoft.com/office/drawing/2014/main" id="{B5772E01-7045-0DD5-9E9A-B9D643B3B95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F433559-F5B7-5AA5-561B-0308F9F19CD9}"/>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16227544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062457-9C61-FB3A-E090-794F70CCCC4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D50A638-5B5A-F81F-B2BB-7D4BC2CCD8B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C6FA28D-530E-D553-BD5E-0834C695629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531CD66-9BCC-71D8-DC72-F5912A2DE9D4}"/>
              </a:ext>
            </a:extLst>
          </p:cNvPr>
          <p:cNvSpPr>
            <a:spLocks noGrp="1"/>
          </p:cNvSpPr>
          <p:nvPr>
            <p:ph type="dt" sz="half" idx="10"/>
          </p:nvPr>
        </p:nvSpPr>
        <p:spPr/>
        <p:txBody>
          <a:bodyPr/>
          <a:lstStyle/>
          <a:p>
            <a:fld id="{D5D8E255-8371-B349-B2F5-F8C6C9FF431B}" type="datetimeFigureOut">
              <a:rPr lang="en-US" smtClean="0"/>
              <a:t>11/13/25</a:t>
            </a:fld>
            <a:endParaRPr lang="en-US"/>
          </a:p>
        </p:txBody>
      </p:sp>
      <p:sp>
        <p:nvSpPr>
          <p:cNvPr id="6" name="Footer Placeholder 5">
            <a:extLst>
              <a:ext uri="{FF2B5EF4-FFF2-40B4-BE49-F238E27FC236}">
                <a16:creationId xmlns:a16="http://schemas.microsoft.com/office/drawing/2014/main" id="{23B4C7AA-84C9-DE87-FFC9-13E44AFAF4D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C813F64-36A6-C563-B8F8-7149E9CCD900}"/>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38444948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4AE18-9F94-F919-8625-C0724FDF26E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D6D54EC-1B48-2A18-CDF8-E331B4674BB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6EC52F0-4853-2AF7-6240-A9A13CC4345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CF48310-14CE-7E1E-AC35-4A75EA9F6108}"/>
              </a:ext>
            </a:extLst>
          </p:cNvPr>
          <p:cNvSpPr>
            <a:spLocks noGrp="1"/>
          </p:cNvSpPr>
          <p:nvPr>
            <p:ph type="dt" sz="half" idx="10"/>
          </p:nvPr>
        </p:nvSpPr>
        <p:spPr/>
        <p:txBody>
          <a:bodyPr/>
          <a:lstStyle/>
          <a:p>
            <a:fld id="{D5D8E255-8371-B349-B2F5-F8C6C9FF431B}" type="datetimeFigureOut">
              <a:rPr lang="en-US" smtClean="0"/>
              <a:t>11/13/25</a:t>
            </a:fld>
            <a:endParaRPr lang="en-US"/>
          </a:p>
        </p:txBody>
      </p:sp>
      <p:sp>
        <p:nvSpPr>
          <p:cNvPr id="6" name="Footer Placeholder 5">
            <a:extLst>
              <a:ext uri="{FF2B5EF4-FFF2-40B4-BE49-F238E27FC236}">
                <a16:creationId xmlns:a16="http://schemas.microsoft.com/office/drawing/2014/main" id="{9B0B3B96-74D7-0A95-CBCC-E43B376DA74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DE2FF1-191F-F55E-1038-7A84E40738DD}"/>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15363417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A368CCB-F95C-78B8-AB3B-75046B538E1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CB051CA-AE6B-5AD3-B31B-D128E8361EC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A44A3A-5FE8-9765-97A4-8D78B80645D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5D8E255-8371-B349-B2F5-F8C6C9FF431B}" type="datetimeFigureOut">
              <a:rPr lang="en-US" smtClean="0"/>
              <a:t>11/13/25</a:t>
            </a:fld>
            <a:endParaRPr lang="en-US"/>
          </a:p>
        </p:txBody>
      </p:sp>
      <p:sp>
        <p:nvSpPr>
          <p:cNvPr id="5" name="Footer Placeholder 4">
            <a:extLst>
              <a:ext uri="{FF2B5EF4-FFF2-40B4-BE49-F238E27FC236}">
                <a16:creationId xmlns:a16="http://schemas.microsoft.com/office/drawing/2014/main" id="{9F477786-E37B-BA0A-FBBA-967E2DAF5F6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1B0ED85-D531-06A4-DD93-B6A9AC1AC78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3C475D4-DDD0-8942-A6FE-1A968215592B}" type="slidenum">
              <a:rPr lang="en-US" smtClean="0"/>
              <a:t>‹#›</a:t>
            </a:fld>
            <a:endParaRPr lang="en-US"/>
          </a:p>
        </p:txBody>
      </p:sp>
    </p:spTree>
    <p:extLst>
      <p:ext uri="{BB962C8B-B14F-4D97-AF65-F5344CB8AC3E}">
        <p14:creationId xmlns:p14="http://schemas.microsoft.com/office/powerpoint/2010/main" val="128540008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6.jp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6.xml"/><Relationship Id="rId5" Type="http://schemas.openxmlformats.org/officeDocument/2006/relationships/image" Target="../media/image12.pn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6.xml"/><Relationship Id="rId5" Type="http://schemas.openxmlformats.org/officeDocument/2006/relationships/image" Target="../media/image27.png"/><Relationship Id="rId4" Type="http://schemas.openxmlformats.org/officeDocument/2006/relationships/image" Target="../media/image24.png"/></Relationships>
</file>

<file path=ppt/slides/_rels/slide28.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30.png"/><Relationship Id="rId1" Type="http://schemas.openxmlformats.org/officeDocument/2006/relationships/slideLayout" Target="../slideLayouts/slideLayout6.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s://en.wikipedia.org/wiki/Integrated_circuit" TargetMode="External"/><Relationship Id="rId2" Type="http://schemas.openxmlformats.org/officeDocument/2006/relationships/hyperlink" Target="https://en.wikipedia.org/wiki/Transistor_count" TargetMode="Externa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3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40.png"/><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4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7.png"/><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4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jpg"/></Relationships>
</file>

<file path=ppt/slides/_rels/slide5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6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41B36-9C62-3FFE-74C5-B0303391BA7E}"/>
              </a:ext>
            </a:extLst>
          </p:cNvPr>
          <p:cNvSpPr>
            <a:spLocks noGrp="1"/>
          </p:cNvSpPr>
          <p:nvPr>
            <p:ph type="ctrTitle"/>
          </p:nvPr>
        </p:nvSpPr>
        <p:spPr/>
        <p:txBody>
          <a:bodyPr>
            <a:normAutofit/>
          </a:bodyPr>
          <a:lstStyle/>
          <a:p>
            <a:r>
              <a:rPr lang="en-US" dirty="0"/>
              <a:t>Computer Architecture</a:t>
            </a:r>
          </a:p>
        </p:txBody>
      </p:sp>
      <p:sp>
        <p:nvSpPr>
          <p:cNvPr id="3" name="Subtitle 2">
            <a:extLst>
              <a:ext uri="{FF2B5EF4-FFF2-40B4-BE49-F238E27FC236}">
                <a16:creationId xmlns:a16="http://schemas.microsoft.com/office/drawing/2014/main" id="{A3AFB11C-46EE-C1B0-9B56-FAD330B5A75D}"/>
              </a:ext>
            </a:extLst>
          </p:cNvPr>
          <p:cNvSpPr>
            <a:spLocks noGrp="1"/>
          </p:cNvSpPr>
          <p:nvPr>
            <p:ph type="subTitle" idx="1"/>
          </p:nvPr>
        </p:nvSpPr>
        <p:spPr/>
        <p:txBody>
          <a:bodyPr>
            <a:normAutofit/>
          </a:bodyPr>
          <a:lstStyle/>
          <a:p>
            <a:r>
              <a:rPr lang="en-US" dirty="0"/>
              <a:t>Dr. Charles R. Severance</a:t>
            </a:r>
          </a:p>
          <a:p>
            <a:r>
              <a:rPr lang="en-US" dirty="0"/>
              <a:t>www.ca4e.com</a:t>
            </a:r>
          </a:p>
          <a:p>
            <a:r>
              <a:rPr lang="en-US" dirty="0" err="1"/>
              <a:t>online.dr-chuck.com</a:t>
            </a:r>
            <a:endParaRPr lang="en-US" dirty="0"/>
          </a:p>
        </p:txBody>
      </p:sp>
    </p:spTree>
    <p:extLst>
      <p:ext uri="{BB962C8B-B14F-4D97-AF65-F5344CB8AC3E}">
        <p14:creationId xmlns:p14="http://schemas.microsoft.com/office/powerpoint/2010/main" val="12971495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B5C2F3-A223-8A55-0B71-F16892E5BEDC}"/>
              </a:ext>
            </a:extLst>
          </p:cNvPr>
          <p:cNvSpPr>
            <a:spLocks noGrp="1"/>
          </p:cNvSpPr>
          <p:nvPr>
            <p:ph type="title"/>
          </p:nvPr>
        </p:nvSpPr>
        <p:spPr/>
        <p:txBody>
          <a:bodyPr/>
          <a:lstStyle/>
          <a:p>
            <a:r>
              <a:rPr lang="en-US" dirty="0"/>
              <a:t>CPU Design Process</a:t>
            </a:r>
          </a:p>
        </p:txBody>
      </p:sp>
      <p:sp>
        <p:nvSpPr>
          <p:cNvPr id="3" name="Content Placeholder 2">
            <a:extLst>
              <a:ext uri="{FF2B5EF4-FFF2-40B4-BE49-F238E27FC236}">
                <a16:creationId xmlns:a16="http://schemas.microsoft.com/office/drawing/2014/main" id="{B07457D1-0904-D7BC-52D3-C852AA6B8A19}"/>
              </a:ext>
            </a:extLst>
          </p:cNvPr>
          <p:cNvSpPr>
            <a:spLocks noGrp="1"/>
          </p:cNvSpPr>
          <p:nvPr>
            <p:ph idx="1"/>
          </p:nvPr>
        </p:nvSpPr>
        <p:spPr>
          <a:xfrm>
            <a:off x="838200" y="1825625"/>
            <a:ext cx="6571129" cy="4351338"/>
          </a:xfrm>
        </p:spPr>
        <p:txBody>
          <a:bodyPr/>
          <a:lstStyle/>
          <a:p>
            <a:r>
              <a:rPr lang="en-US" dirty="0"/>
              <a:t>We start with gates and build reusable components and then combine those components to implement programmable digital logic</a:t>
            </a:r>
          </a:p>
          <a:p>
            <a:r>
              <a:rPr lang="en-US" dirty="0"/>
              <a:t>Software translates our abstract design into transistors and then creates an optimal layout for our chip</a:t>
            </a:r>
          </a:p>
          <a:p>
            <a:r>
              <a:rPr lang="en-US" dirty="0"/>
              <a:t>Photo lithography is then used to build the chip</a:t>
            </a:r>
          </a:p>
        </p:txBody>
      </p:sp>
      <p:pic>
        <p:nvPicPr>
          <p:cNvPr id="4" name="Picture 3" descr="This is a screen of a screen shot if the VLSI layout tool from this course building a NAND gate.  It is more complex and used four transistors.  It is showing one of the input as as 1 and the other as zero, showing each transistor and its currrnet state and the output of 1.">
            <a:extLst>
              <a:ext uri="{FF2B5EF4-FFF2-40B4-BE49-F238E27FC236}">
                <a16:creationId xmlns:a16="http://schemas.microsoft.com/office/drawing/2014/main" id="{60DB18DA-F22C-5C36-9309-248C5A19C09F}"/>
              </a:ext>
            </a:extLst>
          </p:cNvPr>
          <p:cNvPicPr>
            <a:picLocks noChangeAspect="1"/>
          </p:cNvPicPr>
          <p:nvPr/>
        </p:nvPicPr>
        <p:blipFill>
          <a:blip r:embed="rId2"/>
          <a:srcRect l="10010" t="23370" r="10354" b="5002"/>
          <a:stretch/>
        </p:blipFill>
        <p:spPr>
          <a:xfrm>
            <a:off x="9210283" y="2167256"/>
            <a:ext cx="1998838" cy="1463450"/>
          </a:xfrm>
          <a:prstGeom prst="rect">
            <a:avLst/>
          </a:prstGeom>
        </p:spPr>
      </p:pic>
      <p:pic>
        <p:nvPicPr>
          <p:cNvPr id="6" name="Picture 5" descr="A diagram of a three bit latch with three inputs and an automatic clock.  Tit is laid out by the digital logic tool used in this class https://www.ca4e.com/tools/gates/">
            <a:extLst>
              <a:ext uri="{FF2B5EF4-FFF2-40B4-BE49-F238E27FC236}">
                <a16:creationId xmlns:a16="http://schemas.microsoft.com/office/drawing/2014/main" id="{E5D67C61-C986-07A8-0BDC-3DFE1CD124DD}"/>
              </a:ext>
            </a:extLst>
          </p:cNvPr>
          <p:cNvPicPr>
            <a:picLocks noChangeAspect="1"/>
          </p:cNvPicPr>
          <p:nvPr/>
        </p:nvPicPr>
        <p:blipFill>
          <a:blip r:embed="rId3"/>
          <a:stretch>
            <a:fillRect/>
          </a:stretch>
        </p:blipFill>
        <p:spPr>
          <a:xfrm>
            <a:off x="7560235" y="480883"/>
            <a:ext cx="1752103" cy="1934932"/>
          </a:xfrm>
          <a:prstGeom prst="rect">
            <a:avLst/>
          </a:prstGeom>
        </p:spPr>
      </p:pic>
      <p:pic>
        <p:nvPicPr>
          <p:cNvPr id="7" name="Picture 6" descr="A picture of the internal layout of the Intel 4004 taken with a microscope showing gates and wires.">
            <a:extLst>
              <a:ext uri="{FF2B5EF4-FFF2-40B4-BE49-F238E27FC236}">
                <a16:creationId xmlns:a16="http://schemas.microsoft.com/office/drawing/2014/main" id="{DE94410C-6E53-D131-2F0D-DA96A870B481}"/>
              </a:ext>
            </a:extLst>
          </p:cNvPr>
          <p:cNvPicPr>
            <a:picLocks noChangeAspect="1"/>
          </p:cNvPicPr>
          <p:nvPr/>
        </p:nvPicPr>
        <p:blipFill>
          <a:blip r:embed="rId4"/>
          <a:stretch>
            <a:fillRect/>
          </a:stretch>
        </p:blipFill>
        <p:spPr>
          <a:xfrm>
            <a:off x="8089403" y="3926627"/>
            <a:ext cx="2597225" cy="1934932"/>
          </a:xfrm>
          <a:prstGeom prst="rect">
            <a:avLst/>
          </a:prstGeom>
        </p:spPr>
      </p:pic>
      <p:sp>
        <p:nvSpPr>
          <p:cNvPr id="8" name="Right Arrow 7">
            <a:extLst>
              <a:ext uri="{FF2B5EF4-FFF2-40B4-BE49-F238E27FC236}">
                <a16:creationId xmlns:a16="http://schemas.microsoft.com/office/drawing/2014/main" id="{222D20E1-1C87-4CFE-E85E-F556682021B6}"/>
              </a:ext>
            </a:extLst>
          </p:cNvPr>
          <p:cNvSpPr/>
          <p:nvPr/>
        </p:nvSpPr>
        <p:spPr>
          <a:xfrm rot="2593303">
            <a:off x="8388429" y="2232400"/>
            <a:ext cx="518657" cy="226430"/>
          </a:xfrm>
          <a:prstGeom prst="rightArrow">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Arrow 8">
            <a:extLst>
              <a:ext uri="{FF2B5EF4-FFF2-40B4-BE49-F238E27FC236}">
                <a16:creationId xmlns:a16="http://schemas.microsoft.com/office/drawing/2014/main" id="{D8177EDE-737F-632F-5774-B1962806C01F}"/>
              </a:ext>
            </a:extLst>
          </p:cNvPr>
          <p:cNvSpPr/>
          <p:nvPr/>
        </p:nvSpPr>
        <p:spPr>
          <a:xfrm rot="7666410">
            <a:off x="8802945" y="3243159"/>
            <a:ext cx="518657" cy="226430"/>
          </a:xfrm>
          <a:prstGeom prst="rightArrow">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009938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753EC3-CA39-99BC-486C-F57B891D583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511A45F-E037-01CF-C43A-6924D4F2CF5C}"/>
              </a:ext>
            </a:extLst>
          </p:cNvPr>
          <p:cNvSpPr>
            <a:spLocks noGrp="1"/>
          </p:cNvSpPr>
          <p:nvPr>
            <p:ph type="title"/>
          </p:nvPr>
        </p:nvSpPr>
        <p:spPr/>
        <p:txBody>
          <a:bodyPr/>
          <a:lstStyle/>
          <a:p>
            <a:r>
              <a:rPr lang="en-US" dirty="0"/>
              <a:t>Adding numbers with gates</a:t>
            </a:r>
          </a:p>
        </p:txBody>
      </p:sp>
      <p:sp>
        <p:nvSpPr>
          <p:cNvPr id="3" name="Text Placeholder 2">
            <a:extLst>
              <a:ext uri="{FF2B5EF4-FFF2-40B4-BE49-F238E27FC236}">
                <a16:creationId xmlns:a16="http://schemas.microsoft.com/office/drawing/2014/main" id="{62C3BA36-71B0-CA5E-CC16-CA8A271A0981}"/>
              </a:ext>
            </a:extLst>
          </p:cNvPr>
          <p:cNvSpPr>
            <a:spLocks noGrp="1"/>
          </p:cNvSpPr>
          <p:nvPr>
            <p:ph type="body" idx="1"/>
          </p:nvPr>
        </p:nvSpPr>
        <p:spPr/>
        <p:txBody>
          <a:bodyPr/>
          <a:lstStyle/>
          <a:p>
            <a:r>
              <a:rPr lang="en-US" dirty="0"/>
              <a:t>Gates are now our low-level building blocks – we can combine them to solve problems</a:t>
            </a:r>
          </a:p>
        </p:txBody>
      </p:sp>
    </p:spTree>
    <p:extLst>
      <p:ext uri="{BB962C8B-B14F-4D97-AF65-F5344CB8AC3E}">
        <p14:creationId xmlns:p14="http://schemas.microsoft.com/office/powerpoint/2010/main" val="29219328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a:extLst>
              <a:ext uri="{FF2B5EF4-FFF2-40B4-BE49-F238E27FC236}">
                <a16:creationId xmlns:a16="http://schemas.microsoft.com/office/drawing/2014/main" id="{F0C2369D-D562-B0BE-60B0-87E704FC3DC1}"/>
              </a:ext>
            </a:extLst>
          </p:cNvPr>
          <p:cNvGraphicFramePr>
            <a:graphicFrameLocks noGrp="1"/>
          </p:cNvGraphicFramePr>
          <p:nvPr/>
        </p:nvGraphicFramePr>
        <p:xfrm>
          <a:off x="680069" y="3180294"/>
          <a:ext cx="1844080" cy="1097280"/>
        </p:xfrm>
        <a:graphic>
          <a:graphicData uri="http://schemas.openxmlformats.org/drawingml/2006/table">
            <a:tbl>
              <a:tblPr firstRow="1" bandRow="1">
                <a:tableStyleId>{5C22544A-7EE6-4342-B048-85BDC9FD1C3A}</a:tableStyleId>
              </a:tblPr>
              <a:tblGrid>
                <a:gridCol w="922040">
                  <a:extLst>
                    <a:ext uri="{9D8B030D-6E8A-4147-A177-3AD203B41FA5}">
                      <a16:colId xmlns:a16="http://schemas.microsoft.com/office/drawing/2014/main" val="434005091"/>
                    </a:ext>
                  </a:extLst>
                </a:gridCol>
                <a:gridCol w="922040">
                  <a:extLst>
                    <a:ext uri="{9D8B030D-6E8A-4147-A177-3AD203B41FA5}">
                      <a16:colId xmlns:a16="http://schemas.microsoft.com/office/drawing/2014/main" val="1017842541"/>
                    </a:ext>
                  </a:extLst>
                </a:gridCol>
              </a:tblGrid>
              <a:tr h="294760">
                <a:tc>
                  <a:txBody>
                    <a:bodyPr/>
                    <a:lstStyle/>
                    <a:p>
                      <a:pPr algn="ctr"/>
                      <a:r>
                        <a:rPr lang="en-US" dirty="0"/>
                        <a:t>A</a:t>
                      </a:r>
                    </a:p>
                  </a:txBody>
                  <a:tcPr/>
                </a:tc>
                <a:tc>
                  <a:txBody>
                    <a:bodyPr/>
                    <a:lstStyle/>
                    <a:p>
                      <a:pPr algn="ctr"/>
                      <a:r>
                        <a:rPr lang="en-US" dirty="0"/>
                        <a:t>Q</a:t>
                      </a:r>
                    </a:p>
                  </a:txBody>
                  <a:tcPr/>
                </a:tc>
                <a:extLst>
                  <a:ext uri="{0D108BD9-81ED-4DB2-BD59-A6C34878D82A}">
                    <a16:rowId xmlns:a16="http://schemas.microsoft.com/office/drawing/2014/main" val="1893480945"/>
                  </a:ext>
                </a:extLst>
              </a:tr>
              <a:tr h="294760">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2456066162"/>
                  </a:ext>
                </a:extLst>
              </a:tr>
              <a:tr h="294760">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2640376286"/>
                  </a:ext>
                </a:extLst>
              </a:tr>
            </a:tbl>
          </a:graphicData>
        </a:graphic>
      </p:graphicFrame>
      <p:pic>
        <p:nvPicPr>
          <p:cNvPr id="1026" name="Picture 2" descr="AND gate symbol with two inputs (A and B) and one output (Q)">
            <a:extLst>
              <a:ext uri="{FF2B5EF4-FFF2-40B4-BE49-F238E27FC236}">
                <a16:creationId xmlns:a16="http://schemas.microsoft.com/office/drawing/2014/main" id="{CCCD2300-5138-7D91-B061-530A2A2016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93754" y="2343627"/>
            <a:ext cx="1524000" cy="635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OR gate symbol with two inputs (A and B) and one output (Q)">
            <a:extLst>
              <a:ext uri="{FF2B5EF4-FFF2-40B4-BE49-F238E27FC236}">
                <a16:creationId xmlns:a16="http://schemas.microsoft.com/office/drawing/2014/main" id="{2B09A94E-F328-39CC-021E-16DF87DA86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86989" y="2343627"/>
            <a:ext cx="1524000" cy="6350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XOR (Exclusive OR) gate symbol with two inputs (A and B) and one output (Q)">
            <a:extLst>
              <a:ext uri="{FF2B5EF4-FFF2-40B4-BE49-F238E27FC236}">
                <a16:creationId xmlns:a16="http://schemas.microsoft.com/office/drawing/2014/main" id="{81345BDA-FD8C-48BD-1954-6AD50549C14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58790" y="2343627"/>
            <a:ext cx="1524000" cy="6350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NOT gate symbol with one input (A) and one output (Q)">
            <a:extLst>
              <a:ext uri="{FF2B5EF4-FFF2-40B4-BE49-F238E27FC236}">
                <a16:creationId xmlns:a16="http://schemas.microsoft.com/office/drawing/2014/main" id="{D5C70DAD-341E-C0F2-08F1-2885E26D710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0109" y="2343627"/>
            <a:ext cx="1524000" cy="635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9" name="Table 8">
            <a:extLst>
              <a:ext uri="{FF2B5EF4-FFF2-40B4-BE49-F238E27FC236}">
                <a16:creationId xmlns:a16="http://schemas.microsoft.com/office/drawing/2014/main" id="{384D7394-DD5E-3AB9-6540-9D68EEF6942B}"/>
              </a:ext>
            </a:extLst>
          </p:cNvPr>
          <p:cNvGraphicFramePr>
            <a:graphicFrameLocks noGrp="1"/>
          </p:cNvGraphicFramePr>
          <p:nvPr/>
        </p:nvGraphicFramePr>
        <p:xfrm>
          <a:off x="3364821" y="3036045"/>
          <a:ext cx="1981866" cy="1960150"/>
        </p:xfrm>
        <a:graphic>
          <a:graphicData uri="http://schemas.openxmlformats.org/drawingml/2006/table">
            <a:tbl>
              <a:tblPr firstRow="1" bandRow="1">
                <a:tableStyleId>{5C22544A-7EE6-4342-B048-85BDC9FD1C3A}</a:tableStyleId>
              </a:tblPr>
              <a:tblGrid>
                <a:gridCol w="660622">
                  <a:extLst>
                    <a:ext uri="{9D8B030D-6E8A-4147-A177-3AD203B41FA5}">
                      <a16:colId xmlns:a16="http://schemas.microsoft.com/office/drawing/2014/main" val="1071248141"/>
                    </a:ext>
                  </a:extLst>
                </a:gridCol>
                <a:gridCol w="660622">
                  <a:extLst>
                    <a:ext uri="{9D8B030D-6E8A-4147-A177-3AD203B41FA5}">
                      <a16:colId xmlns:a16="http://schemas.microsoft.com/office/drawing/2014/main" val="2618565763"/>
                    </a:ext>
                  </a:extLst>
                </a:gridCol>
                <a:gridCol w="660622">
                  <a:extLst>
                    <a:ext uri="{9D8B030D-6E8A-4147-A177-3AD203B41FA5}">
                      <a16:colId xmlns:a16="http://schemas.microsoft.com/office/drawing/2014/main" val="2416198014"/>
                    </a:ext>
                  </a:extLst>
                </a:gridCol>
              </a:tblGrid>
              <a:tr h="392030">
                <a:tc>
                  <a:txBody>
                    <a:bodyPr/>
                    <a:lstStyle/>
                    <a:p>
                      <a:pPr algn="ctr"/>
                      <a:r>
                        <a:rPr lang="en-US" dirty="0"/>
                        <a:t>A</a:t>
                      </a:r>
                    </a:p>
                  </a:txBody>
                  <a:tcPr/>
                </a:tc>
                <a:tc>
                  <a:txBody>
                    <a:bodyPr/>
                    <a:lstStyle/>
                    <a:p>
                      <a:pPr algn="ctr"/>
                      <a:r>
                        <a:rPr lang="en-US" dirty="0"/>
                        <a:t>B</a:t>
                      </a:r>
                    </a:p>
                  </a:txBody>
                  <a:tcPr/>
                </a:tc>
                <a:tc>
                  <a:txBody>
                    <a:bodyPr/>
                    <a:lstStyle/>
                    <a:p>
                      <a:pPr algn="ctr"/>
                      <a:r>
                        <a:rPr lang="en-US" dirty="0"/>
                        <a:t>Q</a:t>
                      </a:r>
                    </a:p>
                  </a:txBody>
                  <a:tcPr/>
                </a:tc>
                <a:extLst>
                  <a:ext uri="{0D108BD9-81ED-4DB2-BD59-A6C34878D82A}">
                    <a16:rowId xmlns:a16="http://schemas.microsoft.com/office/drawing/2014/main" val="3588159787"/>
                  </a:ext>
                </a:extLst>
              </a:tr>
              <a:tr h="392030">
                <a:tc>
                  <a:txBody>
                    <a:bodyPr/>
                    <a:lstStyle/>
                    <a:p>
                      <a:pPr algn="ctr"/>
                      <a:r>
                        <a:rPr lang="en-US" dirty="0"/>
                        <a:t>0</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3061539733"/>
                  </a:ext>
                </a:extLst>
              </a:tr>
              <a:tr h="392030">
                <a:tc>
                  <a:txBody>
                    <a:bodyPr/>
                    <a:lstStyle/>
                    <a:p>
                      <a:pPr algn="ctr"/>
                      <a:r>
                        <a:rPr lang="en-US" dirty="0"/>
                        <a:t>0</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1244367929"/>
                  </a:ext>
                </a:extLst>
              </a:tr>
              <a:tr h="392030">
                <a:tc>
                  <a:txBody>
                    <a:bodyPr/>
                    <a:lstStyle/>
                    <a:p>
                      <a:pPr algn="ctr"/>
                      <a:r>
                        <a:rPr lang="en-US" dirty="0"/>
                        <a:t>1</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93639549"/>
                  </a:ext>
                </a:extLst>
              </a:tr>
              <a:tr h="392030">
                <a:tc>
                  <a:txBody>
                    <a:bodyPr/>
                    <a:lstStyle/>
                    <a:p>
                      <a:pPr algn="ctr"/>
                      <a:r>
                        <a:rPr lang="en-US" dirty="0"/>
                        <a:t>1</a:t>
                      </a:r>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1222571218"/>
                  </a:ext>
                </a:extLst>
              </a:tr>
            </a:tbl>
          </a:graphicData>
        </a:graphic>
      </p:graphicFrame>
      <p:sp>
        <p:nvSpPr>
          <p:cNvPr id="10" name="TextBox 9">
            <a:extLst>
              <a:ext uri="{FF2B5EF4-FFF2-40B4-BE49-F238E27FC236}">
                <a16:creationId xmlns:a16="http://schemas.microsoft.com/office/drawing/2014/main" id="{AE4FC6D0-09B0-E511-EB8C-D7D6E2C80AC1}"/>
              </a:ext>
            </a:extLst>
          </p:cNvPr>
          <p:cNvSpPr txBox="1"/>
          <p:nvPr/>
        </p:nvSpPr>
        <p:spPr>
          <a:xfrm>
            <a:off x="1278142" y="1786325"/>
            <a:ext cx="647934" cy="461665"/>
          </a:xfrm>
          <a:prstGeom prst="rect">
            <a:avLst/>
          </a:prstGeom>
          <a:noFill/>
        </p:spPr>
        <p:txBody>
          <a:bodyPr wrap="none" rtlCol="0">
            <a:spAutoFit/>
          </a:bodyPr>
          <a:lstStyle/>
          <a:p>
            <a:r>
              <a:rPr lang="en-US" sz="2400" dirty="0"/>
              <a:t>Not</a:t>
            </a:r>
          </a:p>
        </p:txBody>
      </p:sp>
      <p:sp>
        <p:nvSpPr>
          <p:cNvPr id="11" name="TextBox 10">
            <a:extLst>
              <a:ext uri="{FF2B5EF4-FFF2-40B4-BE49-F238E27FC236}">
                <a16:creationId xmlns:a16="http://schemas.microsoft.com/office/drawing/2014/main" id="{60FCAB50-1C8B-F78B-A0B8-CFC7D7E956E9}"/>
              </a:ext>
            </a:extLst>
          </p:cNvPr>
          <p:cNvSpPr txBox="1"/>
          <p:nvPr/>
        </p:nvSpPr>
        <p:spPr>
          <a:xfrm>
            <a:off x="3928637" y="1806198"/>
            <a:ext cx="686406" cy="461665"/>
          </a:xfrm>
          <a:prstGeom prst="rect">
            <a:avLst/>
          </a:prstGeom>
          <a:noFill/>
        </p:spPr>
        <p:txBody>
          <a:bodyPr wrap="none" rtlCol="0">
            <a:spAutoFit/>
          </a:bodyPr>
          <a:lstStyle/>
          <a:p>
            <a:r>
              <a:rPr lang="en-US" sz="2400" dirty="0"/>
              <a:t>And</a:t>
            </a:r>
          </a:p>
        </p:txBody>
      </p:sp>
      <p:sp>
        <p:nvSpPr>
          <p:cNvPr id="12" name="TextBox 11">
            <a:extLst>
              <a:ext uri="{FF2B5EF4-FFF2-40B4-BE49-F238E27FC236}">
                <a16:creationId xmlns:a16="http://schemas.microsoft.com/office/drawing/2014/main" id="{C6CA0E22-E625-B093-CB92-B30E142F580C}"/>
              </a:ext>
            </a:extLst>
          </p:cNvPr>
          <p:cNvSpPr txBox="1"/>
          <p:nvPr/>
        </p:nvSpPr>
        <p:spPr>
          <a:xfrm>
            <a:off x="7095720" y="1773998"/>
            <a:ext cx="495649" cy="461665"/>
          </a:xfrm>
          <a:prstGeom prst="rect">
            <a:avLst/>
          </a:prstGeom>
          <a:noFill/>
        </p:spPr>
        <p:txBody>
          <a:bodyPr wrap="square" rtlCol="0">
            <a:spAutoFit/>
          </a:bodyPr>
          <a:lstStyle/>
          <a:p>
            <a:r>
              <a:rPr lang="en-US" sz="2400" dirty="0"/>
              <a:t>Or</a:t>
            </a:r>
          </a:p>
        </p:txBody>
      </p:sp>
      <p:sp>
        <p:nvSpPr>
          <p:cNvPr id="14" name="TextBox 13">
            <a:extLst>
              <a:ext uri="{FF2B5EF4-FFF2-40B4-BE49-F238E27FC236}">
                <a16:creationId xmlns:a16="http://schemas.microsoft.com/office/drawing/2014/main" id="{B234BE7B-85A9-1D77-EC29-B65EDDFF599B}"/>
              </a:ext>
            </a:extLst>
          </p:cNvPr>
          <p:cNvSpPr txBox="1"/>
          <p:nvPr/>
        </p:nvSpPr>
        <p:spPr>
          <a:xfrm>
            <a:off x="9588531" y="1793240"/>
            <a:ext cx="1684757" cy="461665"/>
          </a:xfrm>
          <a:prstGeom prst="rect">
            <a:avLst/>
          </a:prstGeom>
          <a:noFill/>
        </p:spPr>
        <p:txBody>
          <a:bodyPr wrap="none" rtlCol="0">
            <a:spAutoFit/>
          </a:bodyPr>
          <a:lstStyle/>
          <a:p>
            <a:r>
              <a:rPr lang="en-US" sz="2400" dirty="0"/>
              <a:t>Exclusive Or</a:t>
            </a:r>
          </a:p>
        </p:txBody>
      </p:sp>
      <p:graphicFrame>
        <p:nvGraphicFramePr>
          <p:cNvPr id="15" name="Table 14">
            <a:extLst>
              <a:ext uri="{FF2B5EF4-FFF2-40B4-BE49-F238E27FC236}">
                <a16:creationId xmlns:a16="http://schemas.microsoft.com/office/drawing/2014/main" id="{A79109CF-4285-5911-DD87-0D0AD4D9ECF0}"/>
              </a:ext>
            </a:extLst>
          </p:cNvPr>
          <p:cNvGraphicFramePr>
            <a:graphicFrameLocks noGrp="1"/>
          </p:cNvGraphicFramePr>
          <p:nvPr>
            <p:extLst>
              <p:ext uri="{D42A27DB-BD31-4B8C-83A1-F6EECF244321}">
                <p14:modId xmlns:p14="http://schemas.microsoft.com/office/powerpoint/2010/main" val="3637516045"/>
              </p:ext>
            </p:extLst>
          </p:nvPr>
        </p:nvGraphicFramePr>
        <p:xfrm>
          <a:off x="9429857" y="3062974"/>
          <a:ext cx="1981866" cy="1960150"/>
        </p:xfrm>
        <a:graphic>
          <a:graphicData uri="http://schemas.openxmlformats.org/drawingml/2006/table">
            <a:tbl>
              <a:tblPr firstRow="1" bandRow="1">
                <a:tableStyleId>{5C22544A-7EE6-4342-B048-85BDC9FD1C3A}</a:tableStyleId>
              </a:tblPr>
              <a:tblGrid>
                <a:gridCol w="660622">
                  <a:extLst>
                    <a:ext uri="{9D8B030D-6E8A-4147-A177-3AD203B41FA5}">
                      <a16:colId xmlns:a16="http://schemas.microsoft.com/office/drawing/2014/main" val="1071248141"/>
                    </a:ext>
                  </a:extLst>
                </a:gridCol>
                <a:gridCol w="660622">
                  <a:extLst>
                    <a:ext uri="{9D8B030D-6E8A-4147-A177-3AD203B41FA5}">
                      <a16:colId xmlns:a16="http://schemas.microsoft.com/office/drawing/2014/main" val="2618565763"/>
                    </a:ext>
                  </a:extLst>
                </a:gridCol>
                <a:gridCol w="660622">
                  <a:extLst>
                    <a:ext uri="{9D8B030D-6E8A-4147-A177-3AD203B41FA5}">
                      <a16:colId xmlns:a16="http://schemas.microsoft.com/office/drawing/2014/main" val="2416198014"/>
                    </a:ext>
                  </a:extLst>
                </a:gridCol>
              </a:tblGrid>
              <a:tr h="392030">
                <a:tc>
                  <a:txBody>
                    <a:bodyPr/>
                    <a:lstStyle/>
                    <a:p>
                      <a:pPr algn="ctr"/>
                      <a:r>
                        <a:rPr lang="en-US" dirty="0"/>
                        <a:t>A</a:t>
                      </a:r>
                    </a:p>
                  </a:txBody>
                  <a:tcPr/>
                </a:tc>
                <a:tc>
                  <a:txBody>
                    <a:bodyPr/>
                    <a:lstStyle/>
                    <a:p>
                      <a:pPr algn="ctr"/>
                      <a:r>
                        <a:rPr lang="en-US" dirty="0"/>
                        <a:t>B</a:t>
                      </a:r>
                    </a:p>
                  </a:txBody>
                  <a:tcPr/>
                </a:tc>
                <a:tc>
                  <a:txBody>
                    <a:bodyPr/>
                    <a:lstStyle/>
                    <a:p>
                      <a:pPr algn="ctr"/>
                      <a:r>
                        <a:rPr lang="en-US" dirty="0"/>
                        <a:t>Q</a:t>
                      </a:r>
                    </a:p>
                  </a:txBody>
                  <a:tcPr/>
                </a:tc>
                <a:extLst>
                  <a:ext uri="{0D108BD9-81ED-4DB2-BD59-A6C34878D82A}">
                    <a16:rowId xmlns:a16="http://schemas.microsoft.com/office/drawing/2014/main" val="3588159787"/>
                  </a:ext>
                </a:extLst>
              </a:tr>
              <a:tr h="392030">
                <a:tc>
                  <a:txBody>
                    <a:bodyPr/>
                    <a:lstStyle/>
                    <a:p>
                      <a:pPr algn="ctr"/>
                      <a:r>
                        <a:rPr lang="en-US" dirty="0"/>
                        <a:t>0</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3061539733"/>
                  </a:ext>
                </a:extLst>
              </a:tr>
              <a:tr h="392030">
                <a:tc>
                  <a:txBody>
                    <a:bodyPr/>
                    <a:lstStyle/>
                    <a:p>
                      <a:pPr algn="ctr"/>
                      <a:r>
                        <a:rPr lang="en-US" dirty="0"/>
                        <a:t>0</a:t>
                      </a:r>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1244367929"/>
                  </a:ext>
                </a:extLst>
              </a:tr>
              <a:tr h="392030">
                <a:tc>
                  <a:txBody>
                    <a:bodyPr/>
                    <a:lstStyle/>
                    <a:p>
                      <a:pPr algn="ctr"/>
                      <a:r>
                        <a:rPr lang="en-US" dirty="0"/>
                        <a:t>1</a:t>
                      </a:r>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93639549"/>
                  </a:ext>
                </a:extLst>
              </a:tr>
              <a:tr h="392030">
                <a:tc>
                  <a:txBody>
                    <a:bodyPr/>
                    <a:lstStyle/>
                    <a:p>
                      <a:pPr algn="ctr"/>
                      <a:r>
                        <a:rPr lang="en-US" dirty="0"/>
                        <a:t>1</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1222571218"/>
                  </a:ext>
                </a:extLst>
              </a:tr>
            </a:tbl>
          </a:graphicData>
        </a:graphic>
      </p:graphicFrame>
      <p:graphicFrame>
        <p:nvGraphicFramePr>
          <p:cNvPr id="16" name="Table 15">
            <a:extLst>
              <a:ext uri="{FF2B5EF4-FFF2-40B4-BE49-F238E27FC236}">
                <a16:creationId xmlns:a16="http://schemas.microsoft.com/office/drawing/2014/main" id="{33A3ED66-91BB-D928-E01A-8C5ECB274653}"/>
              </a:ext>
            </a:extLst>
          </p:cNvPr>
          <p:cNvGraphicFramePr>
            <a:graphicFrameLocks noGrp="1"/>
          </p:cNvGraphicFramePr>
          <p:nvPr/>
        </p:nvGraphicFramePr>
        <p:xfrm>
          <a:off x="6526950" y="3070940"/>
          <a:ext cx="1844079" cy="1960150"/>
        </p:xfrm>
        <a:graphic>
          <a:graphicData uri="http://schemas.openxmlformats.org/drawingml/2006/table">
            <a:tbl>
              <a:tblPr firstRow="1" bandRow="1">
                <a:tableStyleId>{5C22544A-7EE6-4342-B048-85BDC9FD1C3A}</a:tableStyleId>
              </a:tblPr>
              <a:tblGrid>
                <a:gridCol w="614693">
                  <a:extLst>
                    <a:ext uri="{9D8B030D-6E8A-4147-A177-3AD203B41FA5}">
                      <a16:colId xmlns:a16="http://schemas.microsoft.com/office/drawing/2014/main" val="1071248141"/>
                    </a:ext>
                  </a:extLst>
                </a:gridCol>
                <a:gridCol w="614693">
                  <a:extLst>
                    <a:ext uri="{9D8B030D-6E8A-4147-A177-3AD203B41FA5}">
                      <a16:colId xmlns:a16="http://schemas.microsoft.com/office/drawing/2014/main" val="2618565763"/>
                    </a:ext>
                  </a:extLst>
                </a:gridCol>
                <a:gridCol w="614693">
                  <a:extLst>
                    <a:ext uri="{9D8B030D-6E8A-4147-A177-3AD203B41FA5}">
                      <a16:colId xmlns:a16="http://schemas.microsoft.com/office/drawing/2014/main" val="2416198014"/>
                    </a:ext>
                  </a:extLst>
                </a:gridCol>
              </a:tblGrid>
              <a:tr h="392030">
                <a:tc>
                  <a:txBody>
                    <a:bodyPr/>
                    <a:lstStyle/>
                    <a:p>
                      <a:pPr algn="ctr"/>
                      <a:r>
                        <a:rPr lang="en-US" dirty="0"/>
                        <a:t>A</a:t>
                      </a:r>
                    </a:p>
                  </a:txBody>
                  <a:tcPr/>
                </a:tc>
                <a:tc>
                  <a:txBody>
                    <a:bodyPr/>
                    <a:lstStyle/>
                    <a:p>
                      <a:pPr algn="ctr"/>
                      <a:r>
                        <a:rPr lang="en-US" dirty="0"/>
                        <a:t>B</a:t>
                      </a:r>
                    </a:p>
                  </a:txBody>
                  <a:tcPr/>
                </a:tc>
                <a:tc>
                  <a:txBody>
                    <a:bodyPr/>
                    <a:lstStyle/>
                    <a:p>
                      <a:pPr algn="ctr"/>
                      <a:r>
                        <a:rPr lang="en-US" dirty="0"/>
                        <a:t>Q</a:t>
                      </a:r>
                    </a:p>
                  </a:txBody>
                  <a:tcPr/>
                </a:tc>
                <a:extLst>
                  <a:ext uri="{0D108BD9-81ED-4DB2-BD59-A6C34878D82A}">
                    <a16:rowId xmlns:a16="http://schemas.microsoft.com/office/drawing/2014/main" val="3588159787"/>
                  </a:ext>
                </a:extLst>
              </a:tr>
              <a:tr h="392030">
                <a:tc>
                  <a:txBody>
                    <a:bodyPr/>
                    <a:lstStyle/>
                    <a:p>
                      <a:pPr algn="ctr"/>
                      <a:r>
                        <a:rPr lang="en-US" dirty="0"/>
                        <a:t>0</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3061539733"/>
                  </a:ext>
                </a:extLst>
              </a:tr>
              <a:tr h="392030">
                <a:tc>
                  <a:txBody>
                    <a:bodyPr/>
                    <a:lstStyle/>
                    <a:p>
                      <a:pPr algn="ctr"/>
                      <a:r>
                        <a:rPr lang="en-US" dirty="0"/>
                        <a:t>0</a:t>
                      </a:r>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1244367929"/>
                  </a:ext>
                </a:extLst>
              </a:tr>
              <a:tr h="392030">
                <a:tc>
                  <a:txBody>
                    <a:bodyPr/>
                    <a:lstStyle/>
                    <a:p>
                      <a:pPr algn="ctr"/>
                      <a:r>
                        <a:rPr lang="en-US" dirty="0"/>
                        <a:t>1</a:t>
                      </a:r>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93639549"/>
                  </a:ext>
                </a:extLst>
              </a:tr>
              <a:tr h="392030">
                <a:tc>
                  <a:txBody>
                    <a:bodyPr/>
                    <a:lstStyle/>
                    <a:p>
                      <a:pPr algn="ctr"/>
                      <a:r>
                        <a:rPr lang="en-US" dirty="0"/>
                        <a:t>1</a:t>
                      </a:r>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1222571218"/>
                  </a:ext>
                </a:extLst>
              </a:tr>
            </a:tbl>
          </a:graphicData>
        </a:graphic>
      </p:graphicFrame>
      <p:sp>
        <p:nvSpPr>
          <p:cNvPr id="8" name="Title 7">
            <a:extLst>
              <a:ext uri="{FF2B5EF4-FFF2-40B4-BE49-F238E27FC236}">
                <a16:creationId xmlns:a16="http://schemas.microsoft.com/office/drawing/2014/main" id="{79196CD3-5CB7-4748-275F-7AA30867C060}"/>
              </a:ext>
            </a:extLst>
          </p:cNvPr>
          <p:cNvSpPr>
            <a:spLocks noGrp="1"/>
          </p:cNvSpPr>
          <p:nvPr>
            <p:ph type="title"/>
          </p:nvPr>
        </p:nvSpPr>
        <p:spPr/>
        <p:txBody>
          <a:bodyPr/>
          <a:lstStyle/>
          <a:p>
            <a:r>
              <a:rPr lang="en-US" dirty="0"/>
              <a:t>Classic Mathematical Logic Gates</a:t>
            </a:r>
          </a:p>
        </p:txBody>
      </p:sp>
    </p:spTree>
    <p:extLst>
      <p:ext uri="{BB962C8B-B14F-4D97-AF65-F5344CB8AC3E}">
        <p14:creationId xmlns:p14="http://schemas.microsoft.com/office/powerpoint/2010/main" val="11079767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FAD50A7-AD7D-9B5C-80BF-B10CA8B211F4}"/>
              </a:ext>
            </a:extLst>
          </p:cNvPr>
          <p:cNvSpPr>
            <a:spLocks noGrp="1"/>
          </p:cNvSpPr>
          <p:nvPr>
            <p:ph type="title"/>
          </p:nvPr>
        </p:nvSpPr>
        <p:spPr/>
        <p:txBody>
          <a:bodyPr/>
          <a:lstStyle/>
          <a:p>
            <a:r>
              <a:rPr lang="en-US" dirty="0"/>
              <a:t>Representing Numbers with 0's and 1's</a:t>
            </a:r>
          </a:p>
        </p:txBody>
      </p:sp>
      <p:sp>
        <p:nvSpPr>
          <p:cNvPr id="5" name="Content Placeholder 4">
            <a:extLst>
              <a:ext uri="{FF2B5EF4-FFF2-40B4-BE49-F238E27FC236}">
                <a16:creationId xmlns:a16="http://schemas.microsoft.com/office/drawing/2014/main" id="{E62CE03B-6B38-DA79-8101-F0699565771A}"/>
              </a:ext>
            </a:extLst>
          </p:cNvPr>
          <p:cNvSpPr>
            <a:spLocks noGrp="1"/>
          </p:cNvSpPr>
          <p:nvPr>
            <p:ph idx="1"/>
          </p:nvPr>
        </p:nvSpPr>
        <p:spPr>
          <a:xfrm>
            <a:off x="838200" y="1825625"/>
            <a:ext cx="5063836" cy="4351338"/>
          </a:xfrm>
        </p:spPr>
        <p:txBody>
          <a:bodyPr/>
          <a:lstStyle/>
          <a:p>
            <a:r>
              <a:rPr lang="en-US" dirty="0"/>
              <a:t>If we are going to do significant computations, we will need a way to represent numbers as electrical values</a:t>
            </a:r>
          </a:p>
          <a:p>
            <a:r>
              <a:rPr lang="en-US" dirty="0"/>
              <a:t>"Normal" numbers are Base-10</a:t>
            </a:r>
          </a:p>
          <a:p>
            <a:r>
              <a:rPr lang="en-US" dirty="0"/>
              <a:t>We know the place values of Base-10 numbers</a:t>
            </a:r>
          </a:p>
          <a:p>
            <a:r>
              <a:rPr lang="en-US" dirty="0"/>
              <a:t>To manipulate numbers with gates, we use Base-2 numbers</a:t>
            </a:r>
          </a:p>
          <a:p>
            <a:pPr marL="0" indent="0">
              <a:buNone/>
            </a:pPr>
            <a:endParaRPr lang="en-US" dirty="0"/>
          </a:p>
        </p:txBody>
      </p:sp>
      <p:sp>
        <p:nvSpPr>
          <p:cNvPr id="6" name="TextBox 5">
            <a:extLst>
              <a:ext uri="{FF2B5EF4-FFF2-40B4-BE49-F238E27FC236}">
                <a16:creationId xmlns:a16="http://schemas.microsoft.com/office/drawing/2014/main" id="{ABDA8683-0162-D2F2-7623-C2D03EEF25A7}"/>
              </a:ext>
            </a:extLst>
          </p:cNvPr>
          <p:cNvSpPr txBox="1"/>
          <p:nvPr/>
        </p:nvSpPr>
        <p:spPr>
          <a:xfrm>
            <a:off x="6289966" y="1825625"/>
            <a:ext cx="5471370" cy="3600986"/>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Base-10</a:t>
            </a:r>
          </a:p>
          <a:p>
            <a:endParaRPr lang="en-US" b="1" dirty="0">
              <a:latin typeface="Courier New" panose="02070309020205020404" pitchFamily="49" charset="0"/>
              <a:cs typeface="Courier New" panose="02070309020205020404" pitchFamily="49" charset="0"/>
            </a:endParaRPr>
          </a:p>
          <a:p>
            <a:r>
              <a:rPr lang="en-US" b="1" dirty="0">
                <a:latin typeface="Courier New" panose="02070309020205020404" pitchFamily="49" charset="0"/>
                <a:cs typeface="Courier New" panose="02070309020205020404" pitchFamily="49" charset="0"/>
              </a:rPr>
              <a:t>123</a:t>
            </a:r>
            <a:r>
              <a:rPr lang="en-US" b="1" baseline="-25000" dirty="0">
                <a:latin typeface="Courier New" panose="02070309020205020404" pitchFamily="49" charset="0"/>
                <a:cs typeface="Courier New" panose="02070309020205020404" pitchFamily="49" charset="0"/>
              </a:rPr>
              <a:t>10</a:t>
            </a:r>
            <a:r>
              <a:rPr lang="en-US" b="1" dirty="0">
                <a:latin typeface="Courier New" panose="02070309020205020404" pitchFamily="49" charset="0"/>
                <a:cs typeface="Courier New" panose="02070309020205020404" pitchFamily="49" charset="0"/>
              </a:rPr>
              <a:t> = 1 x 10</a:t>
            </a:r>
            <a:r>
              <a:rPr lang="en-US" b="1" baseline="30000" dirty="0">
                <a:latin typeface="Courier New" panose="02070309020205020404" pitchFamily="49" charset="0"/>
                <a:cs typeface="Courier New" panose="02070309020205020404" pitchFamily="49" charset="0"/>
              </a:rPr>
              <a:t>2</a:t>
            </a:r>
            <a:r>
              <a:rPr lang="en-US" b="1" dirty="0">
                <a:latin typeface="Courier New" panose="02070309020205020404" pitchFamily="49" charset="0"/>
                <a:cs typeface="Courier New" panose="02070309020205020404" pitchFamily="49" charset="0"/>
              </a:rPr>
              <a:t> + 2 x 10</a:t>
            </a:r>
            <a:r>
              <a:rPr lang="en-US" b="1" baseline="30000" dirty="0">
                <a:latin typeface="Courier New" panose="02070309020205020404" pitchFamily="49" charset="0"/>
                <a:cs typeface="Courier New" panose="02070309020205020404" pitchFamily="49" charset="0"/>
              </a:rPr>
              <a:t>1</a:t>
            </a:r>
            <a:r>
              <a:rPr lang="en-US" b="1" dirty="0">
                <a:latin typeface="Courier New" panose="02070309020205020404" pitchFamily="49" charset="0"/>
                <a:cs typeface="Courier New" panose="02070309020205020404" pitchFamily="49" charset="0"/>
              </a:rPr>
              <a:t> + 3 * 10</a:t>
            </a:r>
            <a:r>
              <a:rPr lang="en-US" b="1" baseline="30000" dirty="0">
                <a:latin typeface="Courier New" panose="02070309020205020404" pitchFamily="49" charset="0"/>
                <a:cs typeface="Courier New" panose="02070309020205020404" pitchFamily="49" charset="0"/>
              </a:rPr>
              <a:t>0</a:t>
            </a:r>
            <a:r>
              <a:rPr lang="en-US" b="1" dirty="0">
                <a:latin typeface="Courier New" panose="02070309020205020404" pitchFamily="49" charset="0"/>
                <a:cs typeface="Courier New" panose="02070309020205020404" pitchFamily="49" charset="0"/>
              </a:rPr>
              <a:t> </a:t>
            </a:r>
          </a:p>
          <a:p>
            <a:endParaRPr lang="en-US" b="1" dirty="0">
              <a:latin typeface="Courier New" panose="02070309020205020404" pitchFamily="49" charset="0"/>
              <a:cs typeface="Courier New" panose="02070309020205020404" pitchFamily="49" charset="0"/>
            </a:endParaRPr>
          </a:p>
          <a:p>
            <a:r>
              <a:rPr lang="en-US" b="1" dirty="0">
                <a:latin typeface="Courier New" panose="02070309020205020404" pitchFamily="49" charset="0"/>
                <a:cs typeface="Courier New" panose="02070309020205020404" pitchFamily="49" charset="0"/>
              </a:rPr>
              <a:t>     = 1 x 100 + 2 * 10 + 3 * 1 = 123</a:t>
            </a:r>
            <a:r>
              <a:rPr lang="en-US" b="1" baseline="-25000" dirty="0">
                <a:latin typeface="Courier New" panose="02070309020205020404" pitchFamily="49" charset="0"/>
                <a:cs typeface="Courier New" panose="02070309020205020404" pitchFamily="49" charset="0"/>
              </a:rPr>
              <a:t>10</a:t>
            </a:r>
          </a:p>
          <a:p>
            <a:endParaRPr lang="en-US" b="1" dirty="0">
              <a:latin typeface="Courier New" panose="02070309020205020404" pitchFamily="49" charset="0"/>
              <a:cs typeface="Courier New" panose="02070309020205020404" pitchFamily="49" charset="0"/>
            </a:endParaRPr>
          </a:p>
          <a:p>
            <a:r>
              <a:rPr lang="en-US" b="1" dirty="0">
                <a:latin typeface="Courier New" panose="02070309020205020404" pitchFamily="49" charset="0"/>
                <a:cs typeface="Courier New" panose="02070309020205020404" pitchFamily="49" charset="0"/>
              </a:rPr>
              <a:t>Base-2</a:t>
            </a:r>
          </a:p>
          <a:p>
            <a:endParaRPr lang="en-US" b="1" dirty="0">
              <a:latin typeface="Courier New" panose="02070309020205020404" pitchFamily="49" charset="0"/>
              <a:cs typeface="Courier New" panose="02070309020205020404" pitchFamily="49" charset="0"/>
            </a:endParaRPr>
          </a:p>
          <a:p>
            <a:r>
              <a:rPr lang="en-US" b="1" dirty="0">
                <a:latin typeface="Courier New" panose="02070309020205020404" pitchFamily="49" charset="0"/>
                <a:cs typeface="Courier New" panose="02070309020205020404" pitchFamily="49" charset="0"/>
              </a:rPr>
              <a:t>110</a:t>
            </a:r>
            <a:r>
              <a:rPr lang="en-US" b="1" baseline="-25000" dirty="0">
                <a:latin typeface="Courier New" panose="02070309020205020404" pitchFamily="49" charset="0"/>
                <a:cs typeface="Courier New" panose="02070309020205020404" pitchFamily="49" charset="0"/>
              </a:rPr>
              <a:t>2</a:t>
            </a:r>
            <a:r>
              <a:rPr lang="en-US" b="1" dirty="0">
                <a:latin typeface="Courier New" panose="02070309020205020404" pitchFamily="49" charset="0"/>
                <a:cs typeface="Courier New" panose="02070309020205020404" pitchFamily="49" charset="0"/>
              </a:rPr>
              <a:t> = 1 * 2</a:t>
            </a:r>
            <a:r>
              <a:rPr lang="en-US" b="1" baseline="30000" dirty="0">
                <a:latin typeface="Courier New" panose="02070309020205020404" pitchFamily="49" charset="0"/>
                <a:cs typeface="Courier New" panose="02070309020205020404" pitchFamily="49" charset="0"/>
              </a:rPr>
              <a:t>2</a:t>
            </a:r>
            <a:r>
              <a:rPr lang="en-US" b="1" dirty="0">
                <a:latin typeface="Courier New" panose="02070309020205020404" pitchFamily="49" charset="0"/>
                <a:cs typeface="Courier New" panose="02070309020205020404" pitchFamily="49" charset="0"/>
              </a:rPr>
              <a:t> + 1 * 2</a:t>
            </a:r>
            <a:r>
              <a:rPr lang="en-US" b="1" baseline="30000" dirty="0">
                <a:latin typeface="Courier New" panose="02070309020205020404" pitchFamily="49" charset="0"/>
                <a:cs typeface="Courier New" panose="02070309020205020404" pitchFamily="49" charset="0"/>
              </a:rPr>
              <a:t>1</a:t>
            </a:r>
            <a:r>
              <a:rPr lang="en-US" b="1" dirty="0">
                <a:latin typeface="Courier New" panose="02070309020205020404" pitchFamily="49" charset="0"/>
                <a:cs typeface="Courier New" panose="02070309020205020404" pitchFamily="49" charset="0"/>
              </a:rPr>
              <a:t> + 0*2</a:t>
            </a:r>
            <a:r>
              <a:rPr lang="en-US" b="1" baseline="30000" dirty="0">
                <a:latin typeface="Courier New" panose="02070309020205020404" pitchFamily="49" charset="0"/>
                <a:cs typeface="Courier New" panose="02070309020205020404" pitchFamily="49" charset="0"/>
              </a:rPr>
              <a:t>0</a:t>
            </a:r>
            <a:r>
              <a:rPr lang="en-US" b="1" dirty="0">
                <a:latin typeface="Courier New" panose="02070309020205020404" pitchFamily="49" charset="0"/>
                <a:cs typeface="Courier New" panose="02070309020205020404" pitchFamily="49" charset="0"/>
              </a:rPr>
              <a:t> =</a:t>
            </a:r>
          </a:p>
          <a:p>
            <a:endParaRPr lang="en-US" b="1" dirty="0">
              <a:latin typeface="Courier New" panose="02070309020205020404" pitchFamily="49" charset="0"/>
              <a:cs typeface="Courier New" panose="02070309020205020404" pitchFamily="49" charset="0"/>
            </a:endParaRPr>
          </a:p>
          <a:p>
            <a:r>
              <a:rPr lang="en-US" b="1" dirty="0">
                <a:latin typeface="Courier New" panose="02070309020205020404" pitchFamily="49" charset="0"/>
                <a:cs typeface="Courier New" panose="02070309020205020404" pitchFamily="49" charset="0"/>
              </a:rPr>
              <a:t>     = 4 + 2 + 0 = 6</a:t>
            </a:r>
            <a:r>
              <a:rPr lang="en-US" b="1" baseline="-25000" dirty="0">
                <a:latin typeface="Courier New" panose="02070309020205020404" pitchFamily="49" charset="0"/>
                <a:cs typeface="Courier New" panose="02070309020205020404" pitchFamily="49" charset="0"/>
              </a:rPr>
              <a:t>10</a:t>
            </a:r>
          </a:p>
          <a:p>
            <a:endParaRPr lang="en-US" b="1" baseline="-25000" dirty="0">
              <a:latin typeface="Courier New" panose="02070309020205020404" pitchFamily="49" charset="0"/>
              <a:cs typeface="Courier New" panose="02070309020205020404" pitchFamily="49" charset="0"/>
            </a:endParaRPr>
          </a:p>
          <a:p>
            <a:endParaRPr lang="en-US" b="1"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368616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D86F2-4337-19D4-BAD3-1E814C2B7530}"/>
              </a:ext>
            </a:extLst>
          </p:cNvPr>
          <p:cNvSpPr>
            <a:spLocks noGrp="1"/>
          </p:cNvSpPr>
          <p:nvPr>
            <p:ph type="title"/>
          </p:nvPr>
        </p:nvSpPr>
        <p:spPr/>
        <p:txBody>
          <a:bodyPr/>
          <a:lstStyle/>
          <a:p>
            <a:r>
              <a:rPr lang="en-US" dirty="0"/>
              <a:t>Keep it simple for now</a:t>
            </a:r>
          </a:p>
        </p:txBody>
      </p:sp>
      <p:sp>
        <p:nvSpPr>
          <p:cNvPr id="3" name="Content Placeholder 2">
            <a:extLst>
              <a:ext uri="{FF2B5EF4-FFF2-40B4-BE49-F238E27FC236}">
                <a16:creationId xmlns:a16="http://schemas.microsoft.com/office/drawing/2014/main" id="{ED9DD670-3B33-3D4C-4EA5-07E80EBE3FB6}"/>
              </a:ext>
            </a:extLst>
          </p:cNvPr>
          <p:cNvSpPr>
            <a:spLocks noGrp="1"/>
          </p:cNvSpPr>
          <p:nvPr>
            <p:ph idx="1"/>
          </p:nvPr>
        </p:nvSpPr>
        <p:spPr>
          <a:xfrm>
            <a:off x="838200" y="1825625"/>
            <a:ext cx="4357255" cy="1325563"/>
          </a:xfrm>
        </p:spPr>
        <p:txBody>
          <a:bodyPr>
            <a:normAutofit lnSpcReduction="10000"/>
          </a:bodyPr>
          <a:lstStyle/>
          <a:p>
            <a:r>
              <a:rPr lang="en-US" dirty="0"/>
              <a:t>Base–2 to Base-10 for numbers less than 8</a:t>
            </a:r>
          </a:p>
          <a:p>
            <a:r>
              <a:rPr lang="en-US" dirty="0"/>
              <a:t>A.k.a. 3-bit numbers</a:t>
            </a:r>
          </a:p>
        </p:txBody>
      </p:sp>
      <p:graphicFrame>
        <p:nvGraphicFramePr>
          <p:cNvPr id="5" name="Table 4">
            <a:extLst>
              <a:ext uri="{FF2B5EF4-FFF2-40B4-BE49-F238E27FC236}">
                <a16:creationId xmlns:a16="http://schemas.microsoft.com/office/drawing/2014/main" id="{C2CED977-85AF-6A96-208C-3C030F8EBBF6}"/>
              </a:ext>
            </a:extLst>
          </p:cNvPr>
          <p:cNvGraphicFramePr>
            <a:graphicFrameLocks noGrp="1"/>
          </p:cNvGraphicFramePr>
          <p:nvPr>
            <p:extLst>
              <p:ext uri="{D42A27DB-BD31-4B8C-83A1-F6EECF244321}">
                <p14:modId xmlns:p14="http://schemas.microsoft.com/office/powerpoint/2010/main" val="3005165006"/>
              </p:ext>
            </p:extLst>
          </p:nvPr>
        </p:nvGraphicFramePr>
        <p:xfrm>
          <a:off x="7907479" y="1783080"/>
          <a:ext cx="2508109" cy="3291840"/>
        </p:xfrm>
        <a:graphic>
          <a:graphicData uri="http://schemas.openxmlformats.org/drawingml/2006/table">
            <a:tbl>
              <a:tblPr firstRow="1" bandRow="1">
                <a:tableStyleId>{5C22544A-7EE6-4342-B048-85BDC9FD1C3A}</a:tableStyleId>
              </a:tblPr>
              <a:tblGrid>
                <a:gridCol w="1459924">
                  <a:extLst>
                    <a:ext uri="{9D8B030D-6E8A-4147-A177-3AD203B41FA5}">
                      <a16:colId xmlns:a16="http://schemas.microsoft.com/office/drawing/2014/main" val="4055137666"/>
                    </a:ext>
                  </a:extLst>
                </a:gridCol>
                <a:gridCol w="1048185">
                  <a:extLst>
                    <a:ext uri="{9D8B030D-6E8A-4147-A177-3AD203B41FA5}">
                      <a16:colId xmlns:a16="http://schemas.microsoft.com/office/drawing/2014/main" val="4140446323"/>
                    </a:ext>
                  </a:extLst>
                </a:gridCol>
              </a:tblGrid>
              <a:tr h="318359">
                <a:tc>
                  <a:txBody>
                    <a:bodyPr/>
                    <a:lstStyle/>
                    <a:p>
                      <a:pPr algn="ctr"/>
                      <a:r>
                        <a:rPr lang="en-US" dirty="0"/>
                        <a:t>Base-10</a:t>
                      </a:r>
                    </a:p>
                  </a:txBody>
                  <a:tcPr/>
                </a:tc>
                <a:tc>
                  <a:txBody>
                    <a:bodyPr/>
                    <a:lstStyle/>
                    <a:p>
                      <a:pPr algn="ctr"/>
                      <a:r>
                        <a:rPr lang="en-US" dirty="0"/>
                        <a:t>Base-2</a:t>
                      </a:r>
                    </a:p>
                  </a:txBody>
                  <a:tcPr/>
                </a:tc>
                <a:extLst>
                  <a:ext uri="{0D108BD9-81ED-4DB2-BD59-A6C34878D82A}">
                    <a16:rowId xmlns:a16="http://schemas.microsoft.com/office/drawing/2014/main" val="103214958"/>
                  </a:ext>
                </a:extLst>
              </a:tr>
              <a:tr h="318359">
                <a:tc>
                  <a:txBody>
                    <a:bodyPr/>
                    <a:lstStyle/>
                    <a:p>
                      <a:pPr algn="ctr"/>
                      <a:r>
                        <a:rPr lang="en-US" dirty="0"/>
                        <a:t>0</a:t>
                      </a:r>
                    </a:p>
                  </a:txBody>
                  <a:tcPr/>
                </a:tc>
                <a:tc>
                  <a:txBody>
                    <a:bodyPr/>
                    <a:lstStyle/>
                    <a:p>
                      <a:pPr algn="r"/>
                      <a:r>
                        <a:rPr lang="en-US" dirty="0"/>
                        <a:t>0</a:t>
                      </a:r>
                    </a:p>
                  </a:txBody>
                  <a:tcPr/>
                </a:tc>
                <a:extLst>
                  <a:ext uri="{0D108BD9-81ED-4DB2-BD59-A6C34878D82A}">
                    <a16:rowId xmlns:a16="http://schemas.microsoft.com/office/drawing/2014/main" val="108602342"/>
                  </a:ext>
                </a:extLst>
              </a:tr>
              <a:tr h="318359">
                <a:tc>
                  <a:txBody>
                    <a:bodyPr/>
                    <a:lstStyle/>
                    <a:p>
                      <a:pPr algn="ctr"/>
                      <a:r>
                        <a:rPr lang="en-US" dirty="0"/>
                        <a:t>1</a:t>
                      </a:r>
                    </a:p>
                  </a:txBody>
                  <a:tcPr/>
                </a:tc>
                <a:tc>
                  <a:txBody>
                    <a:bodyPr/>
                    <a:lstStyle/>
                    <a:p>
                      <a:pPr algn="r"/>
                      <a:r>
                        <a:rPr lang="en-US" dirty="0"/>
                        <a:t>1</a:t>
                      </a:r>
                    </a:p>
                  </a:txBody>
                  <a:tcPr/>
                </a:tc>
                <a:extLst>
                  <a:ext uri="{0D108BD9-81ED-4DB2-BD59-A6C34878D82A}">
                    <a16:rowId xmlns:a16="http://schemas.microsoft.com/office/drawing/2014/main" val="1368952813"/>
                  </a:ext>
                </a:extLst>
              </a:tr>
              <a:tr h="318359">
                <a:tc>
                  <a:txBody>
                    <a:bodyPr/>
                    <a:lstStyle/>
                    <a:p>
                      <a:pPr algn="ctr"/>
                      <a:r>
                        <a:rPr lang="en-US" dirty="0"/>
                        <a:t>2</a:t>
                      </a:r>
                    </a:p>
                  </a:txBody>
                  <a:tcPr/>
                </a:tc>
                <a:tc>
                  <a:txBody>
                    <a:bodyPr/>
                    <a:lstStyle/>
                    <a:p>
                      <a:pPr algn="r"/>
                      <a:r>
                        <a:rPr lang="en-US" dirty="0"/>
                        <a:t>10</a:t>
                      </a:r>
                    </a:p>
                  </a:txBody>
                  <a:tcPr/>
                </a:tc>
                <a:extLst>
                  <a:ext uri="{0D108BD9-81ED-4DB2-BD59-A6C34878D82A}">
                    <a16:rowId xmlns:a16="http://schemas.microsoft.com/office/drawing/2014/main" val="3575090032"/>
                  </a:ext>
                </a:extLst>
              </a:tr>
              <a:tr h="318359">
                <a:tc>
                  <a:txBody>
                    <a:bodyPr/>
                    <a:lstStyle/>
                    <a:p>
                      <a:pPr algn="ctr"/>
                      <a:r>
                        <a:rPr lang="en-US" dirty="0"/>
                        <a:t>3</a:t>
                      </a:r>
                    </a:p>
                  </a:txBody>
                  <a:tcPr/>
                </a:tc>
                <a:tc>
                  <a:txBody>
                    <a:bodyPr/>
                    <a:lstStyle/>
                    <a:p>
                      <a:pPr algn="r"/>
                      <a:r>
                        <a:rPr lang="en-US" dirty="0"/>
                        <a:t>11</a:t>
                      </a:r>
                    </a:p>
                  </a:txBody>
                  <a:tcPr/>
                </a:tc>
                <a:extLst>
                  <a:ext uri="{0D108BD9-81ED-4DB2-BD59-A6C34878D82A}">
                    <a16:rowId xmlns:a16="http://schemas.microsoft.com/office/drawing/2014/main" val="1964645491"/>
                  </a:ext>
                </a:extLst>
              </a:tr>
              <a:tr h="318359">
                <a:tc>
                  <a:txBody>
                    <a:bodyPr/>
                    <a:lstStyle/>
                    <a:p>
                      <a:pPr algn="ctr"/>
                      <a:r>
                        <a:rPr lang="en-US" dirty="0"/>
                        <a:t>4</a:t>
                      </a:r>
                    </a:p>
                  </a:txBody>
                  <a:tcPr/>
                </a:tc>
                <a:tc>
                  <a:txBody>
                    <a:bodyPr/>
                    <a:lstStyle/>
                    <a:p>
                      <a:pPr algn="r"/>
                      <a:r>
                        <a:rPr lang="en-US" dirty="0"/>
                        <a:t>100</a:t>
                      </a:r>
                    </a:p>
                  </a:txBody>
                  <a:tcPr/>
                </a:tc>
                <a:extLst>
                  <a:ext uri="{0D108BD9-81ED-4DB2-BD59-A6C34878D82A}">
                    <a16:rowId xmlns:a16="http://schemas.microsoft.com/office/drawing/2014/main" val="666217044"/>
                  </a:ext>
                </a:extLst>
              </a:tr>
              <a:tr h="318359">
                <a:tc>
                  <a:txBody>
                    <a:bodyPr/>
                    <a:lstStyle/>
                    <a:p>
                      <a:pPr algn="ctr"/>
                      <a:r>
                        <a:rPr lang="en-US" dirty="0"/>
                        <a:t>5</a:t>
                      </a:r>
                    </a:p>
                  </a:txBody>
                  <a:tcPr/>
                </a:tc>
                <a:tc>
                  <a:txBody>
                    <a:bodyPr/>
                    <a:lstStyle/>
                    <a:p>
                      <a:pPr algn="r"/>
                      <a:r>
                        <a:rPr lang="en-US" dirty="0"/>
                        <a:t>101</a:t>
                      </a:r>
                    </a:p>
                  </a:txBody>
                  <a:tcPr/>
                </a:tc>
                <a:extLst>
                  <a:ext uri="{0D108BD9-81ED-4DB2-BD59-A6C34878D82A}">
                    <a16:rowId xmlns:a16="http://schemas.microsoft.com/office/drawing/2014/main" val="3449256025"/>
                  </a:ext>
                </a:extLst>
              </a:tr>
              <a:tr h="318359">
                <a:tc>
                  <a:txBody>
                    <a:bodyPr/>
                    <a:lstStyle/>
                    <a:p>
                      <a:pPr algn="ctr"/>
                      <a:r>
                        <a:rPr lang="en-US" dirty="0"/>
                        <a:t>6</a:t>
                      </a:r>
                    </a:p>
                  </a:txBody>
                  <a:tcPr/>
                </a:tc>
                <a:tc>
                  <a:txBody>
                    <a:bodyPr/>
                    <a:lstStyle/>
                    <a:p>
                      <a:pPr algn="r"/>
                      <a:r>
                        <a:rPr lang="en-US" dirty="0"/>
                        <a:t>110</a:t>
                      </a:r>
                    </a:p>
                  </a:txBody>
                  <a:tcPr/>
                </a:tc>
                <a:extLst>
                  <a:ext uri="{0D108BD9-81ED-4DB2-BD59-A6C34878D82A}">
                    <a16:rowId xmlns:a16="http://schemas.microsoft.com/office/drawing/2014/main" val="3065913957"/>
                  </a:ext>
                </a:extLst>
              </a:tr>
              <a:tr h="318359">
                <a:tc>
                  <a:txBody>
                    <a:bodyPr/>
                    <a:lstStyle/>
                    <a:p>
                      <a:pPr algn="ctr"/>
                      <a:r>
                        <a:rPr lang="en-US" dirty="0"/>
                        <a:t>7</a:t>
                      </a:r>
                    </a:p>
                  </a:txBody>
                  <a:tcPr/>
                </a:tc>
                <a:tc>
                  <a:txBody>
                    <a:bodyPr/>
                    <a:lstStyle/>
                    <a:p>
                      <a:pPr algn="r"/>
                      <a:r>
                        <a:rPr lang="en-US" dirty="0"/>
                        <a:t>111</a:t>
                      </a:r>
                    </a:p>
                  </a:txBody>
                  <a:tcPr/>
                </a:tc>
                <a:extLst>
                  <a:ext uri="{0D108BD9-81ED-4DB2-BD59-A6C34878D82A}">
                    <a16:rowId xmlns:a16="http://schemas.microsoft.com/office/drawing/2014/main" val="1505655220"/>
                  </a:ext>
                </a:extLst>
              </a:tr>
            </a:tbl>
          </a:graphicData>
        </a:graphic>
      </p:graphicFrame>
      <p:sp>
        <p:nvSpPr>
          <p:cNvPr id="6" name="TextBox 5">
            <a:extLst>
              <a:ext uri="{FF2B5EF4-FFF2-40B4-BE49-F238E27FC236}">
                <a16:creationId xmlns:a16="http://schemas.microsoft.com/office/drawing/2014/main" id="{B08F91BF-28AC-078C-2F14-3B3D422B07D5}"/>
              </a:ext>
            </a:extLst>
          </p:cNvPr>
          <p:cNvSpPr txBox="1"/>
          <p:nvPr/>
        </p:nvSpPr>
        <p:spPr>
          <a:xfrm>
            <a:off x="1441068" y="3975578"/>
            <a:ext cx="3504486" cy="923330"/>
          </a:xfrm>
          <a:prstGeom prst="rect">
            <a:avLst/>
          </a:prstGeom>
          <a:noFill/>
        </p:spPr>
        <p:txBody>
          <a:bodyPr wrap="none" rtlCol="0">
            <a:spAutoFit/>
          </a:bodyPr>
          <a:lstStyle/>
          <a:p>
            <a:r>
              <a:rPr lang="en-US" sz="5400" dirty="0"/>
              <a:t>1  1  0   =   6</a:t>
            </a:r>
          </a:p>
        </p:txBody>
      </p:sp>
      <p:sp>
        <p:nvSpPr>
          <p:cNvPr id="10" name="TextBox 9">
            <a:extLst>
              <a:ext uri="{FF2B5EF4-FFF2-40B4-BE49-F238E27FC236}">
                <a16:creationId xmlns:a16="http://schemas.microsoft.com/office/drawing/2014/main" id="{DB3505C3-2B4F-BF2D-2BA9-6468041053B3}"/>
              </a:ext>
            </a:extLst>
          </p:cNvPr>
          <p:cNvSpPr txBox="1"/>
          <p:nvPr/>
        </p:nvSpPr>
        <p:spPr>
          <a:xfrm>
            <a:off x="1346331" y="3376220"/>
            <a:ext cx="2055371" cy="646331"/>
          </a:xfrm>
          <a:prstGeom prst="rect">
            <a:avLst/>
          </a:prstGeom>
          <a:noFill/>
        </p:spPr>
        <p:txBody>
          <a:bodyPr wrap="none" rtlCol="0">
            <a:spAutoFit/>
          </a:bodyPr>
          <a:lstStyle/>
          <a:p>
            <a:r>
              <a:rPr lang="en-US" sz="3600" dirty="0">
                <a:solidFill>
                  <a:srgbClr val="FF0000"/>
                </a:solidFill>
              </a:rPr>
              <a:t>4s   2s   1s</a:t>
            </a:r>
          </a:p>
        </p:txBody>
      </p:sp>
    </p:spTree>
    <p:extLst>
      <p:ext uri="{BB962C8B-B14F-4D97-AF65-F5344CB8AC3E}">
        <p14:creationId xmlns:p14="http://schemas.microsoft.com/office/powerpoint/2010/main" val="41789241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AA8D77-2F3E-8646-2661-53498CC82DBA}"/>
              </a:ext>
            </a:extLst>
          </p:cNvPr>
          <p:cNvSpPr>
            <a:spLocks noGrp="1"/>
          </p:cNvSpPr>
          <p:nvPr>
            <p:ph type="title"/>
          </p:nvPr>
        </p:nvSpPr>
        <p:spPr/>
        <p:txBody>
          <a:bodyPr/>
          <a:lstStyle/>
          <a:p>
            <a:r>
              <a:rPr lang="en-US" dirty="0"/>
              <a:t>Nixie Tubes – Binary to Decimal Display</a:t>
            </a:r>
          </a:p>
        </p:txBody>
      </p:sp>
      <p:pic>
        <p:nvPicPr>
          <p:cNvPr id="5" name="Picture 4" descr="A Nixie clock with six tubes displaying 11:26:25 in a soft orange glowing curved wire numbers in the tubes.  Photo by Dr. Chuck.">
            <a:extLst>
              <a:ext uri="{FF2B5EF4-FFF2-40B4-BE49-F238E27FC236}">
                <a16:creationId xmlns:a16="http://schemas.microsoft.com/office/drawing/2014/main" id="{E9F1754E-9582-AC56-8C62-4201EC5183D9}"/>
              </a:ext>
            </a:extLst>
          </p:cNvPr>
          <p:cNvPicPr>
            <a:picLocks noChangeAspect="1"/>
          </p:cNvPicPr>
          <p:nvPr/>
        </p:nvPicPr>
        <p:blipFill>
          <a:blip r:embed="rId2"/>
          <a:stretch>
            <a:fillRect/>
          </a:stretch>
        </p:blipFill>
        <p:spPr>
          <a:xfrm>
            <a:off x="6966876" y="1922342"/>
            <a:ext cx="3756838" cy="2817628"/>
          </a:xfrm>
          <a:prstGeom prst="rect">
            <a:avLst/>
          </a:prstGeom>
        </p:spPr>
      </p:pic>
      <p:pic>
        <p:nvPicPr>
          <p:cNvPr id="7" name="Picture 6" descr="A diaggram from the gates layout tool whowing a nixie output with three inputs, ones, twos, and foruse.  The Nixie is showing a 6 given an input of 110.">
            <a:extLst>
              <a:ext uri="{FF2B5EF4-FFF2-40B4-BE49-F238E27FC236}">
                <a16:creationId xmlns:a16="http://schemas.microsoft.com/office/drawing/2014/main" id="{9B643B48-803E-E846-5170-40276B3772F0}"/>
              </a:ext>
            </a:extLst>
          </p:cNvPr>
          <p:cNvPicPr>
            <a:picLocks noChangeAspect="1"/>
          </p:cNvPicPr>
          <p:nvPr/>
        </p:nvPicPr>
        <p:blipFill>
          <a:blip r:embed="rId3"/>
          <a:stretch>
            <a:fillRect/>
          </a:stretch>
        </p:blipFill>
        <p:spPr>
          <a:xfrm>
            <a:off x="1468286" y="1860069"/>
            <a:ext cx="2819400" cy="2247900"/>
          </a:xfrm>
          <a:prstGeom prst="rect">
            <a:avLst/>
          </a:prstGeom>
        </p:spPr>
      </p:pic>
      <p:sp>
        <p:nvSpPr>
          <p:cNvPr id="8" name="TextBox 7">
            <a:extLst>
              <a:ext uri="{FF2B5EF4-FFF2-40B4-BE49-F238E27FC236}">
                <a16:creationId xmlns:a16="http://schemas.microsoft.com/office/drawing/2014/main" id="{8BB530DA-86B6-299F-3A6B-CD344253B7BE}"/>
              </a:ext>
            </a:extLst>
          </p:cNvPr>
          <p:cNvSpPr txBox="1"/>
          <p:nvPr/>
        </p:nvSpPr>
        <p:spPr>
          <a:xfrm>
            <a:off x="2504270" y="4727284"/>
            <a:ext cx="3504486" cy="923330"/>
          </a:xfrm>
          <a:prstGeom prst="rect">
            <a:avLst/>
          </a:prstGeom>
          <a:noFill/>
        </p:spPr>
        <p:txBody>
          <a:bodyPr wrap="none" rtlCol="0">
            <a:spAutoFit/>
          </a:bodyPr>
          <a:lstStyle/>
          <a:p>
            <a:r>
              <a:rPr lang="en-US" sz="5400" dirty="0"/>
              <a:t>1  1  0   =   6</a:t>
            </a:r>
          </a:p>
        </p:txBody>
      </p:sp>
      <p:sp>
        <p:nvSpPr>
          <p:cNvPr id="9" name="TextBox 8">
            <a:extLst>
              <a:ext uri="{FF2B5EF4-FFF2-40B4-BE49-F238E27FC236}">
                <a16:creationId xmlns:a16="http://schemas.microsoft.com/office/drawing/2014/main" id="{744C986F-CCBA-3C0F-A65C-637923741A90}"/>
              </a:ext>
            </a:extLst>
          </p:cNvPr>
          <p:cNvSpPr txBox="1"/>
          <p:nvPr/>
        </p:nvSpPr>
        <p:spPr>
          <a:xfrm>
            <a:off x="2567343" y="4107969"/>
            <a:ext cx="1720343" cy="646331"/>
          </a:xfrm>
          <a:prstGeom prst="rect">
            <a:avLst/>
          </a:prstGeom>
          <a:noFill/>
        </p:spPr>
        <p:txBody>
          <a:bodyPr wrap="none" rtlCol="0">
            <a:spAutoFit/>
          </a:bodyPr>
          <a:lstStyle/>
          <a:p>
            <a:r>
              <a:rPr lang="en-US" sz="3600" dirty="0">
                <a:solidFill>
                  <a:srgbClr val="FF0000"/>
                </a:solidFill>
              </a:rPr>
              <a:t>4    2    1</a:t>
            </a:r>
          </a:p>
        </p:txBody>
      </p:sp>
      <p:sp>
        <p:nvSpPr>
          <p:cNvPr id="11" name="TextBox 10">
            <a:extLst>
              <a:ext uri="{FF2B5EF4-FFF2-40B4-BE49-F238E27FC236}">
                <a16:creationId xmlns:a16="http://schemas.microsoft.com/office/drawing/2014/main" id="{D2D91DD7-7BC1-2718-850F-5BBCD34EF0E6}"/>
              </a:ext>
            </a:extLst>
          </p:cNvPr>
          <p:cNvSpPr txBox="1"/>
          <p:nvPr/>
        </p:nvSpPr>
        <p:spPr>
          <a:xfrm>
            <a:off x="6895573" y="4971624"/>
            <a:ext cx="4383911" cy="369332"/>
          </a:xfrm>
          <a:prstGeom prst="rect">
            <a:avLst/>
          </a:prstGeom>
          <a:noFill/>
        </p:spPr>
        <p:txBody>
          <a:bodyPr wrap="square">
            <a:spAutoFit/>
          </a:bodyPr>
          <a:lstStyle/>
          <a:p>
            <a:r>
              <a:rPr lang="en-US" dirty="0"/>
              <a:t>https://</a:t>
            </a:r>
            <a:r>
              <a:rPr lang="en-US" dirty="0" err="1"/>
              <a:t>en.wikipedia.org</a:t>
            </a:r>
            <a:r>
              <a:rPr lang="en-US" dirty="0"/>
              <a:t>/wiki/</a:t>
            </a:r>
            <a:r>
              <a:rPr lang="en-US" dirty="0" err="1"/>
              <a:t>Nixie_tube</a:t>
            </a:r>
            <a:endParaRPr lang="en-US" dirty="0"/>
          </a:p>
        </p:txBody>
      </p:sp>
    </p:spTree>
    <p:extLst>
      <p:ext uri="{BB962C8B-B14F-4D97-AF65-F5344CB8AC3E}">
        <p14:creationId xmlns:p14="http://schemas.microsoft.com/office/powerpoint/2010/main" val="6869079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ell phone&#10;&#10;AI-generated content may be incorrect.">
            <a:extLst>
              <a:ext uri="{FF2B5EF4-FFF2-40B4-BE49-F238E27FC236}">
                <a16:creationId xmlns:a16="http://schemas.microsoft.com/office/drawing/2014/main" id="{0BDF6C69-0039-4216-9959-89176A009D11}"/>
              </a:ext>
            </a:extLst>
          </p:cNvPr>
          <p:cNvPicPr>
            <a:picLocks noChangeAspect="1"/>
          </p:cNvPicPr>
          <p:nvPr/>
        </p:nvPicPr>
        <p:blipFill>
          <a:blip r:embed="rId2"/>
          <a:stretch>
            <a:fillRect/>
          </a:stretch>
        </p:blipFill>
        <p:spPr>
          <a:xfrm>
            <a:off x="912101" y="911099"/>
            <a:ext cx="2474563" cy="3342267"/>
          </a:xfrm>
          <a:prstGeom prst="rect">
            <a:avLst/>
          </a:prstGeom>
        </p:spPr>
      </p:pic>
      <p:pic>
        <p:nvPicPr>
          <p:cNvPr id="9" name="Picture 8" descr="A screenshot of a game&#10;&#10;AI-generated content may be incorrect.">
            <a:extLst>
              <a:ext uri="{FF2B5EF4-FFF2-40B4-BE49-F238E27FC236}">
                <a16:creationId xmlns:a16="http://schemas.microsoft.com/office/drawing/2014/main" id="{07CC318D-CE7B-4F89-C65C-3DAFD16F5C94}"/>
              </a:ext>
            </a:extLst>
          </p:cNvPr>
          <p:cNvPicPr>
            <a:picLocks noChangeAspect="1"/>
          </p:cNvPicPr>
          <p:nvPr/>
        </p:nvPicPr>
        <p:blipFill>
          <a:blip r:embed="rId3"/>
          <a:stretch>
            <a:fillRect/>
          </a:stretch>
        </p:blipFill>
        <p:spPr>
          <a:xfrm>
            <a:off x="4462103" y="417779"/>
            <a:ext cx="7282868" cy="4510679"/>
          </a:xfrm>
          <a:prstGeom prst="rect">
            <a:avLst/>
          </a:prstGeom>
        </p:spPr>
      </p:pic>
      <p:sp>
        <p:nvSpPr>
          <p:cNvPr id="11" name="TextBox 10">
            <a:extLst>
              <a:ext uri="{FF2B5EF4-FFF2-40B4-BE49-F238E27FC236}">
                <a16:creationId xmlns:a16="http://schemas.microsoft.com/office/drawing/2014/main" id="{E9AC5F0E-02E5-1F65-61DC-22CFFFCE7B43}"/>
              </a:ext>
            </a:extLst>
          </p:cNvPr>
          <p:cNvSpPr txBox="1"/>
          <p:nvPr/>
        </p:nvSpPr>
        <p:spPr>
          <a:xfrm>
            <a:off x="210299" y="4928458"/>
            <a:ext cx="3878166" cy="369332"/>
          </a:xfrm>
          <a:prstGeom prst="rect">
            <a:avLst/>
          </a:prstGeom>
          <a:noFill/>
        </p:spPr>
        <p:txBody>
          <a:bodyPr wrap="square">
            <a:spAutoFit/>
          </a:bodyPr>
          <a:lstStyle/>
          <a:p>
            <a:pPr algn="ctr"/>
            <a:r>
              <a:rPr lang="en-US" dirty="0"/>
              <a:t>https://www.ca4e.com/tools/nixie/</a:t>
            </a:r>
          </a:p>
        </p:txBody>
      </p:sp>
    </p:spTree>
    <p:extLst>
      <p:ext uri="{BB962C8B-B14F-4D97-AF65-F5344CB8AC3E}">
        <p14:creationId xmlns:p14="http://schemas.microsoft.com/office/powerpoint/2010/main" val="7377850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F9C99C-6C95-56C5-3995-380279FE9040}"/>
              </a:ext>
            </a:extLst>
          </p:cNvPr>
          <p:cNvSpPr>
            <a:spLocks noGrp="1"/>
          </p:cNvSpPr>
          <p:nvPr>
            <p:ph type="title"/>
          </p:nvPr>
        </p:nvSpPr>
        <p:spPr/>
        <p:txBody>
          <a:bodyPr/>
          <a:lstStyle/>
          <a:p>
            <a:r>
              <a:rPr lang="en-US" dirty="0"/>
              <a:t>Base-2 Math</a:t>
            </a:r>
          </a:p>
        </p:txBody>
      </p:sp>
      <p:grpSp>
        <p:nvGrpSpPr>
          <p:cNvPr id="15" name="Group 14">
            <a:extLst>
              <a:ext uri="{FF2B5EF4-FFF2-40B4-BE49-F238E27FC236}">
                <a16:creationId xmlns:a16="http://schemas.microsoft.com/office/drawing/2014/main" id="{A5E0BE59-44AB-E055-0D63-186ECC81F6BB}"/>
              </a:ext>
            </a:extLst>
          </p:cNvPr>
          <p:cNvGrpSpPr/>
          <p:nvPr/>
        </p:nvGrpSpPr>
        <p:grpSpPr>
          <a:xfrm>
            <a:off x="1316065" y="2044005"/>
            <a:ext cx="2649879" cy="1384995"/>
            <a:chOff x="1316065" y="2044005"/>
            <a:chExt cx="2649879" cy="1384995"/>
          </a:xfrm>
        </p:grpSpPr>
        <p:sp>
          <p:nvSpPr>
            <p:cNvPr id="5" name="TextBox 4">
              <a:extLst>
                <a:ext uri="{FF2B5EF4-FFF2-40B4-BE49-F238E27FC236}">
                  <a16:creationId xmlns:a16="http://schemas.microsoft.com/office/drawing/2014/main" id="{14251A14-7EE8-52E7-F705-72FDD3F4F363}"/>
                </a:ext>
              </a:extLst>
            </p:cNvPr>
            <p:cNvSpPr txBox="1"/>
            <p:nvPr/>
          </p:nvSpPr>
          <p:spPr>
            <a:xfrm>
              <a:off x="1316065" y="2044005"/>
              <a:ext cx="2649879" cy="1384995"/>
            </a:xfrm>
            <a:prstGeom prst="rect">
              <a:avLst/>
            </a:prstGeom>
            <a:noFill/>
          </p:spPr>
          <p:txBody>
            <a:bodyPr wrap="square">
              <a:spAutoFit/>
            </a:bodyPr>
            <a:lstStyle/>
            <a:p>
              <a:r>
                <a:rPr lang="en-US" sz="2800" dirty="0">
                  <a:latin typeface="Courier New" panose="02070309020205020404" pitchFamily="49" charset="0"/>
                  <a:cs typeface="Courier New" panose="02070309020205020404" pitchFamily="49" charset="0"/>
                </a:rPr>
                <a:t>      1 (1)   </a:t>
              </a:r>
            </a:p>
            <a:p>
              <a:r>
                <a:rPr lang="en-US" sz="2800" dirty="0">
                  <a:latin typeface="Courier New" panose="02070309020205020404" pitchFamily="49" charset="0"/>
                  <a:cs typeface="Courier New" panose="02070309020205020404" pitchFamily="49" charset="0"/>
                </a:rPr>
                <a:t>  +   1 (1)</a:t>
              </a:r>
            </a:p>
            <a:p>
              <a:r>
                <a:rPr lang="en-US" sz="2800" dirty="0">
                  <a:latin typeface="Courier New" panose="02070309020205020404" pitchFamily="49" charset="0"/>
                  <a:cs typeface="Courier New" panose="02070309020205020404" pitchFamily="49" charset="0"/>
                </a:rPr>
                <a:t>    1 0 (2)</a:t>
              </a:r>
            </a:p>
          </p:txBody>
        </p:sp>
        <p:cxnSp>
          <p:nvCxnSpPr>
            <p:cNvPr id="7" name="Straight Connector 6">
              <a:extLst>
                <a:ext uri="{FF2B5EF4-FFF2-40B4-BE49-F238E27FC236}">
                  <a16:creationId xmlns:a16="http://schemas.microsoft.com/office/drawing/2014/main" id="{0436989F-26E3-110A-1FBF-DCA8A5521924}"/>
                </a:ext>
              </a:extLst>
            </p:cNvPr>
            <p:cNvCxnSpPr>
              <a:cxnSpLocks/>
            </p:cNvCxnSpPr>
            <p:nvPr/>
          </p:nvCxnSpPr>
          <p:spPr>
            <a:xfrm>
              <a:off x="1488558" y="2945777"/>
              <a:ext cx="1371600"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16" name="Group 15">
            <a:extLst>
              <a:ext uri="{FF2B5EF4-FFF2-40B4-BE49-F238E27FC236}">
                <a16:creationId xmlns:a16="http://schemas.microsoft.com/office/drawing/2014/main" id="{8BF9ADFB-CC35-7D82-A8AF-EC2CA3D0EB5C}"/>
              </a:ext>
            </a:extLst>
          </p:cNvPr>
          <p:cNvGrpSpPr/>
          <p:nvPr/>
        </p:nvGrpSpPr>
        <p:grpSpPr>
          <a:xfrm>
            <a:off x="4647600" y="2089089"/>
            <a:ext cx="2649879" cy="1384995"/>
            <a:chOff x="1316065" y="2044005"/>
            <a:chExt cx="2649879" cy="1384995"/>
          </a:xfrm>
        </p:grpSpPr>
        <p:sp>
          <p:nvSpPr>
            <p:cNvPr id="17" name="TextBox 16">
              <a:extLst>
                <a:ext uri="{FF2B5EF4-FFF2-40B4-BE49-F238E27FC236}">
                  <a16:creationId xmlns:a16="http://schemas.microsoft.com/office/drawing/2014/main" id="{770BE1BA-0C5F-BA2F-E156-1B591A9BA107}"/>
                </a:ext>
              </a:extLst>
            </p:cNvPr>
            <p:cNvSpPr txBox="1"/>
            <p:nvPr/>
          </p:nvSpPr>
          <p:spPr>
            <a:xfrm>
              <a:off x="1316065" y="2044005"/>
              <a:ext cx="2649879" cy="1384995"/>
            </a:xfrm>
            <a:prstGeom prst="rect">
              <a:avLst/>
            </a:prstGeom>
            <a:noFill/>
          </p:spPr>
          <p:txBody>
            <a:bodyPr wrap="square">
              <a:spAutoFit/>
            </a:bodyPr>
            <a:lstStyle/>
            <a:p>
              <a:r>
                <a:rPr lang="en-US" sz="2800" dirty="0">
                  <a:latin typeface="Courier New" panose="02070309020205020404" pitchFamily="49" charset="0"/>
                  <a:cs typeface="Courier New" panose="02070309020205020404" pitchFamily="49" charset="0"/>
                </a:rPr>
                <a:t>    1 0 (2)   </a:t>
              </a:r>
            </a:p>
            <a:p>
              <a:r>
                <a:rPr lang="en-US" sz="2800" dirty="0">
                  <a:latin typeface="Courier New" panose="02070309020205020404" pitchFamily="49" charset="0"/>
                  <a:cs typeface="Courier New" panose="02070309020205020404" pitchFamily="49" charset="0"/>
                </a:rPr>
                <a:t>+   1 0 (2)</a:t>
              </a:r>
            </a:p>
            <a:p>
              <a:r>
                <a:rPr lang="en-US" sz="2800" dirty="0">
                  <a:latin typeface="Courier New" panose="02070309020205020404" pitchFamily="49" charset="0"/>
                  <a:cs typeface="Courier New" panose="02070309020205020404" pitchFamily="49" charset="0"/>
                </a:rPr>
                <a:t>  1 0 0 (4)</a:t>
              </a:r>
            </a:p>
          </p:txBody>
        </p:sp>
        <p:cxnSp>
          <p:nvCxnSpPr>
            <p:cNvPr id="18" name="Straight Connector 17">
              <a:extLst>
                <a:ext uri="{FF2B5EF4-FFF2-40B4-BE49-F238E27FC236}">
                  <a16:creationId xmlns:a16="http://schemas.microsoft.com/office/drawing/2014/main" id="{0D7006CC-5116-558A-A6B3-CE47BBC1397E}"/>
                </a:ext>
              </a:extLst>
            </p:cNvPr>
            <p:cNvCxnSpPr>
              <a:cxnSpLocks/>
            </p:cNvCxnSpPr>
            <p:nvPr/>
          </p:nvCxnSpPr>
          <p:spPr>
            <a:xfrm>
              <a:off x="1488558" y="2945777"/>
              <a:ext cx="1371600"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22" name="Group 21">
            <a:extLst>
              <a:ext uri="{FF2B5EF4-FFF2-40B4-BE49-F238E27FC236}">
                <a16:creationId xmlns:a16="http://schemas.microsoft.com/office/drawing/2014/main" id="{EA12D221-22AF-36A7-93AE-92848DF171CA}"/>
              </a:ext>
            </a:extLst>
          </p:cNvPr>
          <p:cNvGrpSpPr/>
          <p:nvPr/>
        </p:nvGrpSpPr>
        <p:grpSpPr>
          <a:xfrm>
            <a:off x="8261500" y="2044005"/>
            <a:ext cx="2649879" cy="1384995"/>
            <a:chOff x="1316065" y="2044005"/>
            <a:chExt cx="2649879" cy="1384995"/>
          </a:xfrm>
        </p:grpSpPr>
        <p:sp>
          <p:nvSpPr>
            <p:cNvPr id="23" name="TextBox 22">
              <a:extLst>
                <a:ext uri="{FF2B5EF4-FFF2-40B4-BE49-F238E27FC236}">
                  <a16:creationId xmlns:a16="http://schemas.microsoft.com/office/drawing/2014/main" id="{E9EAA71D-E274-1938-9BC0-9189BF3D52C1}"/>
                </a:ext>
              </a:extLst>
            </p:cNvPr>
            <p:cNvSpPr txBox="1"/>
            <p:nvPr/>
          </p:nvSpPr>
          <p:spPr>
            <a:xfrm>
              <a:off x="1316065" y="2044005"/>
              <a:ext cx="2649879" cy="1384995"/>
            </a:xfrm>
            <a:prstGeom prst="rect">
              <a:avLst/>
            </a:prstGeom>
            <a:noFill/>
          </p:spPr>
          <p:txBody>
            <a:bodyPr wrap="square">
              <a:spAutoFit/>
            </a:bodyPr>
            <a:lstStyle/>
            <a:p>
              <a:r>
                <a:rPr lang="en-US" sz="2800" dirty="0">
                  <a:latin typeface="Courier New" panose="02070309020205020404" pitchFamily="49" charset="0"/>
                  <a:cs typeface="Courier New" panose="02070309020205020404" pitchFamily="49" charset="0"/>
                </a:rPr>
                <a:t>  1 0 0 (4)   </a:t>
              </a:r>
            </a:p>
            <a:p>
              <a:r>
                <a:rPr lang="en-US" sz="2800" dirty="0">
                  <a:latin typeface="Courier New" panose="02070309020205020404" pitchFamily="49" charset="0"/>
                  <a:cs typeface="Courier New" panose="02070309020205020404" pitchFamily="49" charset="0"/>
                </a:rPr>
                <a:t>+ 1 0 0 (4)</a:t>
              </a:r>
            </a:p>
            <a:p>
              <a:r>
                <a:rPr lang="en-US" sz="2800" dirty="0">
                  <a:latin typeface="Courier New" panose="02070309020205020404" pitchFamily="49" charset="0"/>
                  <a:cs typeface="Courier New" panose="02070309020205020404" pitchFamily="49" charset="0"/>
                </a:rPr>
                <a:t>1 0 0 0 (8)</a:t>
              </a:r>
            </a:p>
          </p:txBody>
        </p:sp>
        <p:cxnSp>
          <p:nvCxnSpPr>
            <p:cNvPr id="24" name="Straight Connector 23">
              <a:extLst>
                <a:ext uri="{FF2B5EF4-FFF2-40B4-BE49-F238E27FC236}">
                  <a16:creationId xmlns:a16="http://schemas.microsoft.com/office/drawing/2014/main" id="{2A7C86BD-E391-5C58-3099-0B8DB1177CD5}"/>
                </a:ext>
              </a:extLst>
            </p:cNvPr>
            <p:cNvCxnSpPr>
              <a:cxnSpLocks/>
            </p:cNvCxnSpPr>
            <p:nvPr/>
          </p:nvCxnSpPr>
          <p:spPr>
            <a:xfrm>
              <a:off x="1488558" y="2945777"/>
              <a:ext cx="1371600"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25" name="Group 24">
            <a:extLst>
              <a:ext uri="{FF2B5EF4-FFF2-40B4-BE49-F238E27FC236}">
                <a16:creationId xmlns:a16="http://schemas.microsoft.com/office/drawing/2014/main" id="{D9C24AA5-2895-86A8-63CD-10781683FEB0}"/>
              </a:ext>
            </a:extLst>
          </p:cNvPr>
          <p:cNvGrpSpPr/>
          <p:nvPr/>
        </p:nvGrpSpPr>
        <p:grpSpPr>
          <a:xfrm>
            <a:off x="1206196" y="3850104"/>
            <a:ext cx="2649879" cy="1384995"/>
            <a:chOff x="1316065" y="2044005"/>
            <a:chExt cx="2649879" cy="1384995"/>
          </a:xfrm>
        </p:grpSpPr>
        <p:sp>
          <p:nvSpPr>
            <p:cNvPr id="26" name="TextBox 25">
              <a:extLst>
                <a:ext uri="{FF2B5EF4-FFF2-40B4-BE49-F238E27FC236}">
                  <a16:creationId xmlns:a16="http://schemas.microsoft.com/office/drawing/2014/main" id="{CE844762-7316-E0D5-4382-325196B49B6E}"/>
                </a:ext>
              </a:extLst>
            </p:cNvPr>
            <p:cNvSpPr txBox="1"/>
            <p:nvPr/>
          </p:nvSpPr>
          <p:spPr>
            <a:xfrm>
              <a:off x="1316065" y="2044005"/>
              <a:ext cx="2649879" cy="1384995"/>
            </a:xfrm>
            <a:prstGeom prst="rect">
              <a:avLst/>
            </a:prstGeom>
            <a:noFill/>
          </p:spPr>
          <p:txBody>
            <a:bodyPr wrap="square">
              <a:spAutoFit/>
            </a:bodyPr>
            <a:lstStyle/>
            <a:p>
              <a:r>
                <a:rPr lang="en-US" sz="2800" dirty="0">
                  <a:latin typeface="Courier New" panose="02070309020205020404" pitchFamily="49" charset="0"/>
                  <a:cs typeface="Courier New" panose="02070309020205020404" pitchFamily="49" charset="0"/>
                </a:rPr>
                <a:t>    1 1 (3)   </a:t>
              </a:r>
            </a:p>
            <a:p>
              <a:r>
                <a:rPr lang="en-US" sz="2800" dirty="0">
                  <a:latin typeface="Courier New" panose="02070309020205020404" pitchFamily="49" charset="0"/>
                  <a:cs typeface="Courier New" panose="02070309020205020404" pitchFamily="49" charset="0"/>
                </a:rPr>
                <a:t>+     1 (1)</a:t>
              </a:r>
            </a:p>
            <a:p>
              <a:r>
                <a:rPr lang="en-US" sz="2800" dirty="0">
                  <a:latin typeface="Courier New" panose="02070309020205020404" pitchFamily="49" charset="0"/>
                  <a:cs typeface="Courier New" panose="02070309020205020404" pitchFamily="49" charset="0"/>
                </a:rPr>
                <a:t>  1 0 0 (4)</a:t>
              </a:r>
            </a:p>
          </p:txBody>
        </p:sp>
        <p:cxnSp>
          <p:nvCxnSpPr>
            <p:cNvPr id="27" name="Straight Connector 26">
              <a:extLst>
                <a:ext uri="{FF2B5EF4-FFF2-40B4-BE49-F238E27FC236}">
                  <a16:creationId xmlns:a16="http://schemas.microsoft.com/office/drawing/2014/main" id="{6416A0CE-F190-CEF4-2062-FEC60F157E85}"/>
                </a:ext>
              </a:extLst>
            </p:cNvPr>
            <p:cNvCxnSpPr>
              <a:cxnSpLocks/>
            </p:cNvCxnSpPr>
            <p:nvPr/>
          </p:nvCxnSpPr>
          <p:spPr>
            <a:xfrm>
              <a:off x="1488558" y="2945777"/>
              <a:ext cx="1371600"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28" name="Group 27">
            <a:extLst>
              <a:ext uri="{FF2B5EF4-FFF2-40B4-BE49-F238E27FC236}">
                <a16:creationId xmlns:a16="http://schemas.microsoft.com/office/drawing/2014/main" id="{538E1751-C10E-8CDF-F074-B8BF003A2AEA}"/>
              </a:ext>
            </a:extLst>
          </p:cNvPr>
          <p:cNvGrpSpPr/>
          <p:nvPr/>
        </p:nvGrpSpPr>
        <p:grpSpPr>
          <a:xfrm>
            <a:off x="4647600" y="3901831"/>
            <a:ext cx="2649879" cy="1384995"/>
            <a:chOff x="1316065" y="2044005"/>
            <a:chExt cx="2649879" cy="1384995"/>
          </a:xfrm>
        </p:grpSpPr>
        <p:sp>
          <p:nvSpPr>
            <p:cNvPr id="29" name="TextBox 28">
              <a:extLst>
                <a:ext uri="{FF2B5EF4-FFF2-40B4-BE49-F238E27FC236}">
                  <a16:creationId xmlns:a16="http://schemas.microsoft.com/office/drawing/2014/main" id="{8CEBF8CC-6ED2-9A22-3EA5-6B51BF177E96}"/>
                </a:ext>
              </a:extLst>
            </p:cNvPr>
            <p:cNvSpPr txBox="1"/>
            <p:nvPr/>
          </p:nvSpPr>
          <p:spPr>
            <a:xfrm>
              <a:off x="1316065" y="2044005"/>
              <a:ext cx="2649879" cy="1384995"/>
            </a:xfrm>
            <a:prstGeom prst="rect">
              <a:avLst/>
            </a:prstGeom>
            <a:noFill/>
          </p:spPr>
          <p:txBody>
            <a:bodyPr wrap="square">
              <a:spAutoFit/>
            </a:bodyPr>
            <a:lstStyle/>
            <a:p>
              <a:r>
                <a:rPr lang="en-US" sz="2800" dirty="0">
                  <a:latin typeface="Courier New" panose="02070309020205020404" pitchFamily="49" charset="0"/>
                  <a:cs typeface="Courier New" panose="02070309020205020404" pitchFamily="49" charset="0"/>
                </a:rPr>
                <a:t>    1 1 (3)   </a:t>
              </a:r>
            </a:p>
            <a:p>
              <a:r>
                <a:rPr lang="en-US" sz="2800" dirty="0">
                  <a:latin typeface="Courier New" panose="02070309020205020404" pitchFamily="49" charset="0"/>
                  <a:cs typeface="Courier New" panose="02070309020205020404" pitchFamily="49" charset="0"/>
                </a:rPr>
                <a:t>+   1 0 (2)</a:t>
              </a:r>
            </a:p>
            <a:p>
              <a:r>
                <a:rPr lang="en-US" sz="2800" dirty="0">
                  <a:latin typeface="Courier New" panose="02070309020205020404" pitchFamily="49" charset="0"/>
                  <a:cs typeface="Courier New" panose="02070309020205020404" pitchFamily="49" charset="0"/>
                </a:rPr>
                <a:t>  1 0 1 (5)</a:t>
              </a:r>
            </a:p>
          </p:txBody>
        </p:sp>
        <p:cxnSp>
          <p:nvCxnSpPr>
            <p:cNvPr id="30" name="Straight Connector 29">
              <a:extLst>
                <a:ext uri="{FF2B5EF4-FFF2-40B4-BE49-F238E27FC236}">
                  <a16:creationId xmlns:a16="http://schemas.microsoft.com/office/drawing/2014/main" id="{378D5904-76EC-98CD-9E3C-6F50DA01EC27}"/>
                </a:ext>
              </a:extLst>
            </p:cNvPr>
            <p:cNvCxnSpPr>
              <a:cxnSpLocks/>
            </p:cNvCxnSpPr>
            <p:nvPr/>
          </p:nvCxnSpPr>
          <p:spPr>
            <a:xfrm>
              <a:off x="1488558" y="2945777"/>
              <a:ext cx="1371600"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31" name="Group 30">
            <a:extLst>
              <a:ext uri="{FF2B5EF4-FFF2-40B4-BE49-F238E27FC236}">
                <a16:creationId xmlns:a16="http://schemas.microsoft.com/office/drawing/2014/main" id="{718A34A4-15EE-124F-9D70-E87D94A77DDC}"/>
              </a:ext>
            </a:extLst>
          </p:cNvPr>
          <p:cNvGrpSpPr/>
          <p:nvPr/>
        </p:nvGrpSpPr>
        <p:grpSpPr>
          <a:xfrm>
            <a:off x="8261500" y="3925650"/>
            <a:ext cx="2649879" cy="1384995"/>
            <a:chOff x="1316065" y="2044005"/>
            <a:chExt cx="2649879" cy="1384995"/>
          </a:xfrm>
        </p:grpSpPr>
        <p:sp>
          <p:nvSpPr>
            <p:cNvPr id="32" name="TextBox 31">
              <a:extLst>
                <a:ext uri="{FF2B5EF4-FFF2-40B4-BE49-F238E27FC236}">
                  <a16:creationId xmlns:a16="http://schemas.microsoft.com/office/drawing/2014/main" id="{4CB411A1-522E-FA4E-844D-DD15037660A2}"/>
                </a:ext>
              </a:extLst>
            </p:cNvPr>
            <p:cNvSpPr txBox="1"/>
            <p:nvPr/>
          </p:nvSpPr>
          <p:spPr>
            <a:xfrm>
              <a:off x="1316065" y="2044005"/>
              <a:ext cx="2649879" cy="1384995"/>
            </a:xfrm>
            <a:prstGeom prst="rect">
              <a:avLst/>
            </a:prstGeom>
            <a:noFill/>
          </p:spPr>
          <p:txBody>
            <a:bodyPr wrap="square">
              <a:spAutoFit/>
            </a:bodyPr>
            <a:lstStyle/>
            <a:p>
              <a:r>
                <a:rPr lang="en-US" sz="2800" dirty="0">
                  <a:latin typeface="Courier New" panose="02070309020205020404" pitchFamily="49" charset="0"/>
                  <a:cs typeface="Courier New" panose="02070309020205020404" pitchFamily="49" charset="0"/>
                </a:rPr>
                <a:t>  1 1 1 (7)   </a:t>
              </a:r>
            </a:p>
            <a:p>
              <a:r>
                <a:rPr lang="en-US" sz="2800" dirty="0">
                  <a:latin typeface="Courier New" panose="02070309020205020404" pitchFamily="49" charset="0"/>
                  <a:cs typeface="Courier New" panose="02070309020205020404" pitchFamily="49" charset="0"/>
                </a:rPr>
                <a:t>+     1 (1)</a:t>
              </a:r>
            </a:p>
            <a:p>
              <a:r>
                <a:rPr lang="en-US" sz="2800" dirty="0">
                  <a:latin typeface="Courier New" panose="02070309020205020404" pitchFamily="49" charset="0"/>
                  <a:cs typeface="Courier New" panose="02070309020205020404" pitchFamily="49" charset="0"/>
                </a:rPr>
                <a:t>1 0 0 0 (8)</a:t>
              </a:r>
            </a:p>
          </p:txBody>
        </p:sp>
        <p:cxnSp>
          <p:nvCxnSpPr>
            <p:cNvPr id="33" name="Straight Connector 32">
              <a:extLst>
                <a:ext uri="{FF2B5EF4-FFF2-40B4-BE49-F238E27FC236}">
                  <a16:creationId xmlns:a16="http://schemas.microsoft.com/office/drawing/2014/main" id="{5EF9CAD8-8958-AC2E-A6A0-7AC1DE322947}"/>
                </a:ext>
              </a:extLst>
            </p:cNvPr>
            <p:cNvCxnSpPr>
              <a:cxnSpLocks/>
            </p:cNvCxnSpPr>
            <p:nvPr/>
          </p:nvCxnSpPr>
          <p:spPr>
            <a:xfrm>
              <a:off x="1488558" y="2945777"/>
              <a:ext cx="1371600" cy="0"/>
            </a:xfrm>
            <a:prstGeom prst="line">
              <a:avLst/>
            </a:prstGeom>
            <a:ln w="381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27677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25FE71-3142-04BF-4704-DCCBA7D01DA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F6211E7-7D9B-983E-D314-6B4E91743ED3}"/>
              </a:ext>
            </a:extLst>
          </p:cNvPr>
          <p:cNvSpPr>
            <a:spLocks noGrp="1"/>
          </p:cNvSpPr>
          <p:nvPr>
            <p:ph type="title"/>
          </p:nvPr>
        </p:nvSpPr>
        <p:spPr/>
        <p:txBody>
          <a:bodyPr/>
          <a:lstStyle/>
          <a:p>
            <a:r>
              <a:rPr lang="en-US" dirty="0"/>
              <a:t>Half Adder</a:t>
            </a:r>
          </a:p>
        </p:txBody>
      </p:sp>
      <p:sp>
        <p:nvSpPr>
          <p:cNvPr id="3" name="Content Placeholder 2">
            <a:extLst>
              <a:ext uri="{FF2B5EF4-FFF2-40B4-BE49-F238E27FC236}">
                <a16:creationId xmlns:a16="http://schemas.microsoft.com/office/drawing/2014/main" id="{ECE94E75-F52C-A814-689C-EBA516D7429C}"/>
              </a:ext>
            </a:extLst>
          </p:cNvPr>
          <p:cNvSpPr>
            <a:spLocks noGrp="1"/>
          </p:cNvSpPr>
          <p:nvPr>
            <p:ph idx="1"/>
          </p:nvPr>
        </p:nvSpPr>
        <p:spPr>
          <a:xfrm>
            <a:off x="838200" y="1825625"/>
            <a:ext cx="4658833" cy="1523631"/>
          </a:xfrm>
        </p:spPr>
        <p:txBody>
          <a:bodyPr/>
          <a:lstStyle/>
          <a:p>
            <a:r>
              <a:rPr lang="en-US" dirty="0"/>
              <a:t>Compute the sum of two base-2 digits and produce a sum and carry.</a:t>
            </a:r>
          </a:p>
        </p:txBody>
      </p:sp>
      <p:sp>
        <p:nvSpPr>
          <p:cNvPr id="4" name="Rectangle 3" descr="A screen shot of the half adder component from the gates layout tool from this course.  It has A and B inputs as well as Sum and Carry outputs.">
            <a:extLst>
              <a:ext uri="{FF2B5EF4-FFF2-40B4-BE49-F238E27FC236}">
                <a16:creationId xmlns:a16="http://schemas.microsoft.com/office/drawing/2014/main" id="{8ECBBF78-2F4E-1764-19F5-ED030235C478}"/>
              </a:ext>
            </a:extLst>
          </p:cNvPr>
          <p:cNvSpPr/>
          <p:nvPr/>
        </p:nvSpPr>
        <p:spPr>
          <a:xfrm>
            <a:off x="1509824" y="3615071"/>
            <a:ext cx="999461" cy="914400"/>
          </a:xfrm>
          <a:prstGeom prst="rect">
            <a:avLst/>
          </a:prstGeom>
          <a:solidFill>
            <a:schemeClr val="tx1">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HALF</a:t>
            </a:r>
          </a:p>
          <a:p>
            <a:pPr algn="ctr"/>
            <a:r>
              <a:rPr lang="en-US" dirty="0">
                <a:solidFill>
                  <a:schemeClr val="tx1"/>
                </a:solidFill>
              </a:rPr>
              <a:t>Adder</a:t>
            </a:r>
          </a:p>
        </p:txBody>
      </p:sp>
      <p:sp>
        <p:nvSpPr>
          <p:cNvPr id="5" name="Oval 4">
            <a:extLst>
              <a:ext uri="{FF2B5EF4-FFF2-40B4-BE49-F238E27FC236}">
                <a16:creationId xmlns:a16="http://schemas.microsoft.com/office/drawing/2014/main" id="{E991B69D-A937-EB39-5B87-CCF74E9C0718}"/>
              </a:ext>
            </a:extLst>
          </p:cNvPr>
          <p:cNvSpPr/>
          <p:nvPr/>
        </p:nvSpPr>
        <p:spPr>
          <a:xfrm>
            <a:off x="1385777" y="3811779"/>
            <a:ext cx="116957" cy="116957"/>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E9C189F9-DAF6-A545-9797-7D205274EFA2}"/>
              </a:ext>
            </a:extLst>
          </p:cNvPr>
          <p:cNvSpPr/>
          <p:nvPr/>
        </p:nvSpPr>
        <p:spPr>
          <a:xfrm>
            <a:off x="1385778" y="4214041"/>
            <a:ext cx="116957" cy="116957"/>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7A664E71-2A04-1BB3-D47D-EA2801497243}"/>
              </a:ext>
            </a:extLst>
          </p:cNvPr>
          <p:cNvSpPr/>
          <p:nvPr/>
        </p:nvSpPr>
        <p:spPr>
          <a:xfrm>
            <a:off x="2493336" y="3825961"/>
            <a:ext cx="116957" cy="116957"/>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EDD98C79-1C45-071C-84EC-B3C1B09D2DED}"/>
              </a:ext>
            </a:extLst>
          </p:cNvPr>
          <p:cNvSpPr/>
          <p:nvPr/>
        </p:nvSpPr>
        <p:spPr>
          <a:xfrm>
            <a:off x="2496880" y="4153808"/>
            <a:ext cx="116957" cy="116957"/>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6547CB2F-2A53-934D-14EF-83FC6283D0E8}"/>
              </a:ext>
            </a:extLst>
          </p:cNvPr>
          <p:cNvSpPr txBox="1"/>
          <p:nvPr/>
        </p:nvSpPr>
        <p:spPr>
          <a:xfrm>
            <a:off x="963509" y="3713577"/>
            <a:ext cx="317716" cy="369332"/>
          </a:xfrm>
          <a:prstGeom prst="rect">
            <a:avLst/>
          </a:prstGeom>
          <a:noFill/>
        </p:spPr>
        <p:txBody>
          <a:bodyPr wrap="none" rtlCol="0">
            <a:spAutoFit/>
          </a:bodyPr>
          <a:lstStyle/>
          <a:p>
            <a:r>
              <a:rPr lang="en-US" dirty="0"/>
              <a:t>A</a:t>
            </a:r>
          </a:p>
        </p:txBody>
      </p:sp>
      <p:sp>
        <p:nvSpPr>
          <p:cNvPr id="10" name="TextBox 9">
            <a:extLst>
              <a:ext uri="{FF2B5EF4-FFF2-40B4-BE49-F238E27FC236}">
                <a16:creationId xmlns:a16="http://schemas.microsoft.com/office/drawing/2014/main" id="{EC8BE1FF-129B-6824-B2F7-D005954E48CA}"/>
              </a:ext>
            </a:extLst>
          </p:cNvPr>
          <p:cNvSpPr txBox="1"/>
          <p:nvPr/>
        </p:nvSpPr>
        <p:spPr>
          <a:xfrm>
            <a:off x="970598" y="4086099"/>
            <a:ext cx="317716" cy="369332"/>
          </a:xfrm>
          <a:prstGeom prst="rect">
            <a:avLst/>
          </a:prstGeom>
          <a:noFill/>
        </p:spPr>
        <p:txBody>
          <a:bodyPr wrap="none" rtlCol="0">
            <a:spAutoFit/>
          </a:bodyPr>
          <a:lstStyle/>
          <a:p>
            <a:r>
              <a:rPr lang="en-US" dirty="0"/>
              <a:t>B</a:t>
            </a:r>
          </a:p>
        </p:txBody>
      </p:sp>
      <p:sp>
        <p:nvSpPr>
          <p:cNvPr id="11" name="TextBox 10">
            <a:extLst>
              <a:ext uri="{FF2B5EF4-FFF2-40B4-BE49-F238E27FC236}">
                <a16:creationId xmlns:a16="http://schemas.microsoft.com/office/drawing/2014/main" id="{0FCB1E77-884F-AB52-9044-4718B3E4ACEC}"/>
              </a:ext>
            </a:extLst>
          </p:cNvPr>
          <p:cNvSpPr txBox="1"/>
          <p:nvPr/>
        </p:nvSpPr>
        <p:spPr>
          <a:xfrm>
            <a:off x="2610293" y="3699773"/>
            <a:ext cx="635110" cy="369332"/>
          </a:xfrm>
          <a:prstGeom prst="rect">
            <a:avLst/>
          </a:prstGeom>
          <a:noFill/>
        </p:spPr>
        <p:txBody>
          <a:bodyPr wrap="none" rtlCol="0">
            <a:spAutoFit/>
          </a:bodyPr>
          <a:lstStyle/>
          <a:p>
            <a:r>
              <a:rPr lang="en-US" dirty="0"/>
              <a:t>SUM</a:t>
            </a:r>
          </a:p>
        </p:txBody>
      </p:sp>
      <p:sp>
        <p:nvSpPr>
          <p:cNvPr id="12" name="TextBox 11">
            <a:extLst>
              <a:ext uri="{FF2B5EF4-FFF2-40B4-BE49-F238E27FC236}">
                <a16:creationId xmlns:a16="http://schemas.microsoft.com/office/drawing/2014/main" id="{2E079417-CDC2-EB63-5968-B54A6E616ECC}"/>
              </a:ext>
            </a:extLst>
          </p:cNvPr>
          <p:cNvSpPr txBox="1"/>
          <p:nvPr/>
        </p:nvSpPr>
        <p:spPr>
          <a:xfrm>
            <a:off x="2610293" y="4027620"/>
            <a:ext cx="684355" cy="369332"/>
          </a:xfrm>
          <a:prstGeom prst="rect">
            <a:avLst/>
          </a:prstGeom>
          <a:noFill/>
        </p:spPr>
        <p:txBody>
          <a:bodyPr wrap="none" rtlCol="0">
            <a:spAutoFit/>
          </a:bodyPr>
          <a:lstStyle/>
          <a:p>
            <a:r>
              <a:rPr lang="en-US" dirty="0"/>
              <a:t>Carry</a:t>
            </a:r>
          </a:p>
        </p:txBody>
      </p:sp>
      <p:graphicFrame>
        <p:nvGraphicFramePr>
          <p:cNvPr id="14" name="Table 13">
            <a:extLst>
              <a:ext uri="{FF2B5EF4-FFF2-40B4-BE49-F238E27FC236}">
                <a16:creationId xmlns:a16="http://schemas.microsoft.com/office/drawing/2014/main" id="{A03DDDEF-5D10-5850-F094-79A560CA4C54}"/>
              </a:ext>
            </a:extLst>
          </p:cNvPr>
          <p:cNvGraphicFramePr>
            <a:graphicFrameLocks noGrp="1"/>
          </p:cNvGraphicFramePr>
          <p:nvPr>
            <p:extLst>
              <p:ext uri="{D42A27DB-BD31-4B8C-83A1-F6EECF244321}">
                <p14:modId xmlns:p14="http://schemas.microsoft.com/office/powerpoint/2010/main" val="948222020"/>
              </p:ext>
            </p:extLst>
          </p:nvPr>
        </p:nvGraphicFramePr>
        <p:xfrm>
          <a:off x="4126908" y="3212433"/>
          <a:ext cx="2961760" cy="1882750"/>
        </p:xfrm>
        <a:graphic>
          <a:graphicData uri="http://schemas.openxmlformats.org/drawingml/2006/table">
            <a:tbl>
              <a:tblPr firstRow="1" bandRow="1">
                <a:tableStyleId>{5C22544A-7EE6-4342-B048-85BDC9FD1C3A}</a:tableStyleId>
              </a:tblPr>
              <a:tblGrid>
                <a:gridCol w="740440">
                  <a:extLst>
                    <a:ext uri="{9D8B030D-6E8A-4147-A177-3AD203B41FA5}">
                      <a16:colId xmlns:a16="http://schemas.microsoft.com/office/drawing/2014/main" val="4060998777"/>
                    </a:ext>
                  </a:extLst>
                </a:gridCol>
                <a:gridCol w="740440">
                  <a:extLst>
                    <a:ext uri="{9D8B030D-6E8A-4147-A177-3AD203B41FA5}">
                      <a16:colId xmlns:a16="http://schemas.microsoft.com/office/drawing/2014/main" val="2027693883"/>
                    </a:ext>
                  </a:extLst>
                </a:gridCol>
                <a:gridCol w="740440">
                  <a:extLst>
                    <a:ext uri="{9D8B030D-6E8A-4147-A177-3AD203B41FA5}">
                      <a16:colId xmlns:a16="http://schemas.microsoft.com/office/drawing/2014/main" val="3672328862"/>
                    </a:ext>
                  </a:extLst>
                </a:gridCol>
                <a:gridCol w="740440">
                  <a:extLst>
                    <a:ext uri="{9D8B030D-6E8A-4147-A177-3AD203B41FA5}">
                      <a16:colId xmlns:a16="http://schemas.microsoft.com/office/drawing/2014/main" val="4028710757"/>
                    </a:ext>
                  </a:extLst>
                </a:gridCol>
              </a:tblGrid>
              <a:tr h="376550">
                <a:tc>
                  <a:txBody>
                    <a:bodyPr/>
                    <a:lstStyle/>
                    <a:p>
                      <a:pPr algn="ctr"/>
                      <a:r>
                        <a:rPr lang="en-US" dirty="0"/>
                        <a:t>A</a:t>
                      </a:r>
                    </a:p>
                  </a:txBody>
                  <a:tcPr/>
                </a:tc>
                <a:tc>
                  <a:txBody>
                    <a:bodyPr/>
                    <a:lstStyle/>
                    <a:p>
                      <a:pPr algn="ctr"/>
                      <a:r>
                        <a:rPr lang="en-US" dirty="0"/>
                        <a:t>B</a:t>
                      </a:r>
                    </a:p>
                  </a:txBody>
                  <a:tcPr/>
                </a:tc>
                <a:tc>
                  <a:txBody>
                    <a:bodyPr/>
                    <a:lstStyle/>
                    <a:p>
                      <a:pPr algn="ctr"/>
                      <a:r>
                        <a:rPr lang="en-US" dirty="0"/>
                        <a:t>Sum</a:t>
                      </a:r>
                    </a:p>
                  </a:txBody>
                  <a:tcPr/>
                </a:tc>
                <a:tc>
                  <a:txBody>
                    <a:bodyPr/>
                    <a:lstStyle/>
                    <a:p>
                      <a:pPr algn="ctr"/>
                      <a:r>
                        <a:rPr lang="en-US" dirty="0"/>
                        <a:t>Carry</a:t>
                      </a:r>
                    </a:p>
                  </a:txBody>
                  <a:tcPr/>
                </a:tc>
                <a:extLst>
                  <a:ext uri="{0D108BD9-81ED-4DB2-BD59-A6C34878D82A}">
                    <a16:rowId xmlns:a16="http://schemas.microsoft.com/office/drawing/2014/main" val="4096463586"/>
                  </a:ext>
                </a:extLst>
              </a:tr>
              <a:tr h="376550">
                <a:tc>
                  <a:txBody>
                    <a:bodyPr/>
                    <a:lstStyle/>
                    <a:p>
                      <a:pPr algn="ctr"/>
                      <a:r>
                        <a:rPr lang="en-US" dirty="0"/>
                        <a:t>0</a:t>
                      </a:r>
                    </a:p>
                  </a:txBody>
                  <a:tcPr/>
                </a:tc>
                <a:tc>
                  <a:txBody>
                    <a:bodyPr/>
                    <a:lstStyle/>
                    <a:p>
                      <a:pPr algn="ctr"/>
                      <a:r>
                        <a:rPr lang="en-US" dirty="0"/>
                        <a:t>0</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2146597812"/>
                  </a:ext>
                </a:extLst>
              </a:tr>
              <a:tr h="376550">
                <a:tc>
                  <a:txBody>
                    <a:bodyPr/>
                    <a:lstStyle/>
                    <a:p>
                      <a:pPr algn="ctr"/>
                      <a:r>
                        <a:rPr lang="en-US" dirty="0"/>
                        <a:t>0</a:t>
                      </a:r>
                    </a:p>
                  </a:txBody>
                  <a:tcPr/>
                </a:tc>
                <a:tc>
                  <a:txBody>
                    <a:bodyPr/>
                    <a:lstStyle/>
                    <a:p>
                      <a:pPr algn="ctr"/>
                      <a:r>
                        <a:rPr lang="en-US" dirty="0"/>
                        <a:t>1</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4084686689"/>
                  </a:ext>
                </a:extLst>
              </a:tr>
              <a:tr h="376550">
                <a:tc>
                  <a:txBody>
                    <a:bodyPr/>
                    <a:lstStyle/>
                    <a:p>
                      <a:pPr algn="ctr"/>
                      <a:r>
                        <a:rPr lang="en-US" dirty="0"/>
                        <a:t>1</a:t>
                      </a:r>
                    </a:p>
                  </a:txBody>
                  <a:tcPr/>
                </a:tc>
                <a:tc>
                  <a:txBody>
                    <a:bodyPr/>
                    <a:lstStyle/>
                    <a:p>
                      <a:pPr algn="ctr"/>
                      <a:r>
                        <a:rPr lang="en-US" dirty="0"/>
                        <a:t>0</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516659821"/>
                  </a:ext>
                </a:extLst>
              </a:tr>
              <a:tr h="376550">
                <a:tc>
                  <a:txBody>
                    <a:bodyPr/>
                    <a:lstStyle/>
                    <a:p>
                      <a:pPr algn="ctr"/>
                      <a:r>
                        <a:rPr lang="en-US" dirty="0"/>
                        <a:t>1</a:t>
                      </a:r>
                    </a:p>
                  </a:txBody>
                  <a:tcPr/>
                </a:tc>
                <a:tc>
                  <a:txBody>
                    <a:bodyPr/>
                    <a:lstStyle/>
                    <a:p>
                      <a:pPr algn="ctr"/>
                      <a:r>
                        <a:rPr lang="en-US" dirty="0"/>
                        <a:t>1</a:t>
                      </a:r>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181171119"/>
                  </a:ext>
                </a:extLst>
              </a:tr>
            </a:tbl>
          </a:graphicData>
        </a:graphic>
      </p:graphicFrame>
      <p:pic>
        <p:nvPicPr>
          <p:cNvPr id="20" name="Picture 19" descr="A half adder made up of an XOR and AND gate with A and B inputs as sum and carry outputs.  This is laid out using the gates tool from this course.">
            <a:extLst>
              <a:ext uri="{FF2B5EF4-FFF2-40B4-BE49-F238E27FC236}">
                <a16:creationId xmlns:a16="http://schemas.microsoft.com/office/drawing/2014/main" id="{027B04B7-03B2-B44F-2702-69F482E5ED61}"/>
              </a:ext>
            </a:extLst>
          </p:cNvPr>
          <p:cNvPicPr>
            <a:picLocks noChangeAspect="1"/>
          </p:cNvPicPr>
          <p:nvPr/>
        </p:nvPicPr>
        <p:blipFill>
          <a:blip r:embed="rId2"/>
          <a:stretch>
            <a:fillRect/>
          </a:stretch>
        </p:blipFill>
        <p:spPr>
          <a:xfrm>
            <a:off x="7579995" y="695581"/>
            <a:ext cx="4225436" cy="2987860"/>
          </a:xfrm>
          <a:prstGeom prst="rect">
            <a:avLst/>
          </a:prstGeom>
        </p:spPr>
      </p:pic>
    </p:spTree>
    <p:extLst>
      <p:ext uri="{BB962C8B-B14F-4D97-AF65-F5344CB8AC3E}">
        <p14:creationId xmlns:p14="http://schemas.microsoft.com/office/powerpoint/2010/main" val="186116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8278CE-A8F5-B87B-94F1-B73D7870451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323B33A-C166-DBF7-77B4-E54A136A846D}"/>
              </a:ext>
            </a:extLst>
          </p:cNvPr>
          <p:cNvSpPr>
            <a:spLocks noGrp="1"/>
          </p:cNvSpPr>
          <p:nvPr>
            <p:ph type="title"/>
          </p:nvPr>
        </p:nvSpPr>
        <p:spPr/>
        <p:txBody>
          <a:bodyPr/>
          <a:lstStyle/>
          <a:p>
            <a:r>
              <a:rPr lang="en-US" dirty="0"/>
              <a:t>Half Adder</a:t>
            </a:r>
          </a:p>
        </p:txBody>
      </p:sp>
      <p:sp>
        <p:nvSpPr>
          <p:cNvPr id="3" name="Content Placeholder 2">
            <a:extLst>
              <a:ext uri="{FF2B5EF4-FFF2-40B4-BE49-F238E27FC236}">
                <a16:creationId xmlns:a16="http://schemas.microsoft.com/office/drawing/2014/main" id="{438B8258-A0F7-CCF5-3095-9809E4BD57E2}"/>
              </a:ext>
            </a:extLst>
          </p:cNvPr>
          <p:cNvSpPr>
            <a:spLocks noGrp="1"/>
          </p:cNvSpPr>
          <p:nvPr>
            <p:ph idx="1"/>
          </p:nvPr>
        </p:nvSpPr>
        <p:spPr>
          <a:xfrm>
            <a:off x="838200" y="1825625"/>
            <a:ext cx="4658833" cy="1523631"/>
          </a:xfrm>
        </p:spPr>
        <p:txBody>
          <a:bodyPr/>
          <a:lstStyle/>
          <a:p>
            <a:r>
              <a:rPr lang="en-US" dirty="0"/>
              <a:t>Compute the sum of two base-2 digits and produce a sum and carry.</a:t>
            </a:r>
          </a:p>
        </p:txBody>
      </p:sp>
      <p:sp>
        <p:nvSpPr>
          <p:cNvPr id="4" name="Rectangle 3" descr="A screen shot of the half adder component from the gates layout tool from this course.  It has A and B inputs as well as Sum and Carry outputs.">
            <a:extLst>
              <a:ext uri="{FF2B5EF4-FFF2-40B4-BE49-F238E27FC236}">
                <a16:creationId xmlns:a16="http://schemas.microsoft.com/office/drawing/2014/main" id="{BB2F7FB1-2630-B027-FE03-65ADBFBA0AE3}"/>
              </a:ext>
            </a:extLst>
          </p:cNvPr>
          <p:cNvSpPr/>
          <p:nvPr/>
        </p:nvSpPr>
        <p:spPr>
          <a:xfrm>
            <a:off x="1509824" y="3615071"/>
            <a:ext cx="999461" cy="914400"/>
          </a:xfrm>
          <a:prstGeom prst="rect">
            <a:avLst/>
          </a:prstGeom>
          <a:solidFill>
            <a:schemeClr val="tx1">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HALF</a:t>
            </a:r>
          </a:p>
          <a:p>
            <a:pPr algn="ctr"/>
            <a:r>
              <a:rPr lang="en-US" dirty="0">
                <a:solidFill>
                  <a:schemeClr val="tx1"/>
                </a:solidFill>
              </a:rPr>
              <a:t>Adder</a:t>
            </a:r>
          </a:p>
        </p:txBody>
      </p:sp>
      <p:sp>
        <p:nvSpPr>
          <p:cNvPr id="5" name="Oval 4">
            <a:extLst>
              <a:ext uri="{FF2B5EF4-FFF2-40B4-BE49-F238E27FC236}">
                <a16:creationId xmlns:a16="http://schemas.microsoft.com/office/drawing/2014/main" id="{37B20791-D9A4-E591-245E-BF0D5914C042}"/>
              </a:ext>
            </a:extLst>
          </p:cNvPr>
          <p:cNvSpPr/>
          <p:nvPr/>
        </p:nvSpPr>
        <p:spPr>
          <a:xfrm>
            <a:off x="1385777" y="3811779"/>
            <a:ext cx="116957" cy="116957"/>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A9A78FE0-56C6-8EC0-6BD7-FAE255A7FA84}"/>
              </a:ext>
            </a:extLst>
          </p:cNvPr>
          <p:cNvSpPr/>
          <p:nvPr/>
        </p:nvSpPr>
        <p:spPr>
          <a:xfrm>
            <a:off x="1385778" y="4214041"/>
            <a:ext cx="116957" cy="116957"/>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08268341-4DD5-B2FC-1D0C-A73D6F20946E}"/>
              </a:ext>
            </a:extLst>
          </p:cNvPr>
          <p:cNvSpPr/>
          <p:nvPr/>
        </p:nvSpPr>
        <p:spPr>
          <a:xfrm>
            <a:off x="2493336" y="3825961"/>
            <a:ext cx="116957" cy="116957"/>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107CD613-4C7D-E120-825D-0909D4741553}"/>
              </a:ext>
            </a:extLst>
          </p:cNvPr>
          <p:cNvSpPr/>
          <p:nvPr/>
        </p:nvSpPr>
        <p:spPr>
          <a:xfrm>
            <a:off x="2496880" y="4153808"/>
            <a:ext cx="116957" cy="116957"/>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A6221327-E7E9-FA3A-87C8-A73A234A1545}"/>
              </a:ext>
            </a:extLst>
          </p:cNvPr>
          <p:cNvSpPr txBox="1"/>
          <p:nvPr/>
        </p:nvSpPr>
        <p:spPr>
          <a:xfrm>
            <a:off x="963509" y="3713577"/>
            <a:ext cx="317716" cy="369332"/>
          </a:xfrm>
          <a:prstGeom prst="rect">
            <a:avLst/>
          </a:prstGeom>
          <a:noFill/>
        </p:spPr>
        <p:txBody>
          <a:bodyPr wrap="none" rtlCol="0">
            <a:spAutoFit/>
          </a:bodyPr>
          <a:lstStyle/>
          <a:p>
            <a:r>
              <a:rPr lang="en-US" dirty="0"/>
              <a:t>A</a:t>
            </a:r>
          </a:p>
        </p:txBody>
      </p:sp>
      <p:sp>
        <p:nvSpPr>
          <p:cNvPr id="10" name="TextBox 9">
            <a:extLst>
              <a:ext uri="{FF2B5EF4-FFF2-40B4-BE49-F238E27FC236}">
                <a16:creationId xmlns:a16="http://schemas.microsoft.com/office/drawing/2014/main" id="{154BD559-E0DC-CC67-39BD-D8961D6454B6}"/>
              </a:ext>
            </a:extLst>
          </p:cNvPr>
          <p:cNvSpPr txBox="1"/>
          <p:nvPr/>
        </p:nvSpPr>
        <p:spPr>
          <a:xfrm>
            <a:off x="970598" y="4086099"/>
            <a:ext cx="317716" cy="369332"/>
          </a:xfrm>
          <a:prstGeom prst="rect">
            <a:avLst/>
          </a:prstGeom>
          <a:noFill/>
        </p:spPr>
        <p:txBody>
          <a:bodyPr wrap="none" rtlCol="0">
            <a:spAutoFit/>
          </a:bodyPr>
          <a:lstStyle/>
          <a:p>
            <a:r>
              <a:rPr lang="en-US" dirty="0"/>
              <a:t>B</a:t>
            </a:r>
          </a:p>
        </p:txBody>
      </p:sp>
      <p:sp>
        <p:nvSpPr>
          <p:cNvPr id="11" name="TextBox 10">
            <a:extLst>
              <a:ext uri="{FF2B5EF4-FFF2-40B4-BE49-F238E27FC236}">
                <a16:creationId xmlns:a16="http://schemas.microsoft.com/office/drawing/2014/main" id="{3708E57D-D2F6-24A4-5A7D-E1444CE9255F}"/>
              </a:ext>
            </a:extLst>
          </p:cNvPr>
          <p:cNvSpPr txBox="1"/>
          <p:nvPr/>
        </p:nvSpPr>
        <p:spPr>
          <a:xfrm>
            <a:off x="2610293" y="3699773"/>
            <a:ext cx="635110" cy="369332"/>
          </a:xfrm>
          <a:prstGeom prst="rect">
            <a:avLst/>
          </a:prstGeom>
          <a:noFill/>
        </p:spPr>
        <p:txBody>
          <a:bodyPr wrap="none" rtlCol="0">
            <a:spAutoFit/>
          </a:bodyPr>
          <a:lstStyle/>
          <a:p>
            <a:r>
              <a:rPr lang="en-US" dirty="0"/>
              <a:t>SUM</a:t>
            </a:r>
          </a:p>
        </p:txBody>
      </p:sp>
      <p:sp>
        <p:nvSpPr>
          <p:cNvPr id="12" name="TextBox 11">
            <a:extLst>
              <a:ext uri="{FF2B5EF4-FFF2-40B4-BE49-F238E27FC236}">
                <a16:creationId xmlns:a16="http://schemas.microsoft.com/office/drawing/2014/main" id="{9AC347B0-E1B1-D449-CC24-60E0E4090878}"/>
              </a:ext>
            </a:extLst>
          </p:cNvPr>
          <p:cNvSpPr txBox="1"/>
          <p:nvPr/>
        </p:nvSpPr>
        <p:spPr>
          <a:xfrm>
            <a:off x="2610293" y="4027620"/>
            <a:ext cx="684355" cy="369332"/>
          </a:xfrm>
          <a:prstGeom prst="rect">
            <a:avLst/>
          </a:prstGeom>
          <a:noFill/>
        </p:spPr>
        <p:txBody>
          <a:bodyPr wrap="none" rtlCol="0">
            <a:spAutoFit/>
          </a:bodyPr>
          <a:lstStyle/>
          <a:p>
            <a:r>
              <a:rPr lang="en-US" dirty="0"/>
              <a:t>Carry</a:t>
            </a:r>
          </a:p>
        </p:txBody>
      </p:sp>
      <p:graphicFrame>
        <p:nvGraphicFramePr>
          <p:cNvPr id="14" name="Table 13">
            <a:extLst>
              <a:ext uri="{FF2B5EF4-FFF2-40B4-BE49-F238E27FC236}">
                <a16:creationId xmlns:a16="http://schemas.microsoft.com/office/drawing/2014/main" id="{619A377F-D3AB-75AC-769D-53B431289D38}"/>
              </a:ext>
            </a:extLst>
          </p:cNvPr>
          <p:cNvGraphicFramePr>
            <a:graphicFrameLocks noGrp="1"/>
          </p:cNvGraphicFramePr>
          <p:nvPr/>
        </p:nvGraphicFramePr>
        <p:xfrm>
          <a:off x="4333708" y="3212433"/>
          <a:ext cx="2961760" cy="1882750"/>
        </p:xfrm>
        <a:graphic>
          <a:graphicData uri="http://schemas.openxmlformats.org/drawingml/2006/table">
            <a:tbl>
              <a:tblPr firstRow="1" bandRow="1">
                <a:tableStyleId>{5C22544A-7EE6-4342-B048-85BDC9FD1C3A}</a:tableStyleId>
              </a:tblPr>
              <a:tblGrid>
                <a:gridCol w="740440">
                  <a:extLst>
                    <a:ext uri="{9D8B030D-6E8A-4147-A177-3AD203B41FA5}">
                      <a16:colId xmlns:a16="http://schemas.microsoft.com/office/drawing/2014/main" val="4060998777"/>
                    </a:ext>
                  </a:extLst>
                </a:gridCol>
                <a:gridCol w="740440">
                  <a:extLst>
                    <a:ext uri="{9D8B030D-6E8A-4147-A177-3AD203B41FA5}">
                      <a16:colId xmlns:a16="http://schemas.microsoft.com/office/drawing/2014/main" val="2027693883"/>
                    </a:ext>
                  </a:extLst>
                </a:gridCol>
                <a:gridCol w="740440">
                  <a:extLst>
                    <a:ext uri="{9D8B030D-6E8A-4147-A177-3AD203B41FA5}">
                      <a16:colId xmlns:a16="http://schemas.microsoft.com/office/drawing/2014/main" val="3672328862"/>
                    </a:ext>
                  </a:extLst>
                </a:gridCol>
                <a:gridCol w="740440">
                  <a:extLst>
                    <a:ext uri="{9D8B030D-6E8A-4147-A177-3AD203B41FA5}">
                      <a16:colId xmlns:a16="http://schemas.microsoft.com/office/drawing/2014/main" val="4028710757"/>
                    </a:ext>
                  </a:extLst>
                </a:gridCol>
              </a:tblGrid>
              <a:tr h="376550">
                <a:tc>
                  <a:txBody>
                    <a:bodyPr/>
                    <a:lstStyle/>
                    <a:p>
                      <a:pPr algn="ctr"/>
                      <a:r>
                        <a:rPr lang="en-US" dirty="0"/>
                        <a:t>A</a:t>
                      </a:r>
                    </a:p>
                  </a:txBody>
                  <a:tcPr/>
                </a:tc>
                <a:tc>
                  <a:txBody>
                    <a:bodyPr/>
                    <a:lstStyle/>
                    <a:p>
                      <a:pPr algn="ctr"/>
                      <a:r>
                        <a:rPr lang="en-US" dirty="0"/>
                        <a:t>B</a:t>
                      </a:r>
                    </a:p>
                  </a:txBody>
                  <a:tcPr/>
                </a:tc>
                <a:tc>
                  <a:txBody>
                    <a:bodyPr/>
                    <a:lstStyle/>
                    <a:p>
                      <a:pPr algn="ctr"/>
                      <a:r>
                        <a:rPr lang="en-US" dirty="0"/>
                        <a:t>Sum</a:t>
                      </a:r>
                    </a:p>
                  </a:txBody>
                  <a:tcPr/>
                </a:tc>
                <a:tc>
                  <a:txBody>
                    <a:bodyPr/>
                    <a:lstStyle/>
                    <a:p>
                      <a:pPr algn="ctr"/>
                      <a:r>
                        <a:rPr lang="en-US" dirty="0"/>
                        <a:t>Carry</a:t>
                      </a:r>
                    </a:p>
                  </a:txBody>
                  <a:tcPr/>
                </a:tc>
                <a:extLst>
                  <a:ext uri="{0D108BD9-81ED-4DB2-BD59-A6C34878D82A}">
                    <a16:rowId xmlns:a16="http://schemas.microsoft.com/office/drawing/2014/main" val="4096463586"/>
                  </a:ext>
                </a:extLst>
              </a:tr>
              <a:tr h="376550">
                <a:tc>
                  <a:txBody>
                    <a:bodyPr/>
                    <a:lstStyle/>
                    <a:p>
                      <a:pPr algn="ctr"/>
                      <a:r>
                        <a:rPr lang="en-US" dirty="0"/>
                        <a:t>0</a:t>
                      </a:r>
                    </a:p>
                  </a:txBody>
                  <a:tcPr/>
                </a:tc>
                <a:tc>
                  <a:txBody>
                    <a:bodyPr/>
                    <a:lstStyle/>
                    <a:p>
                      <a:pPr algn="ctr"/>
                      <a:r>
                        <a:rPr lang="en-US" dirty="0"/>
                        <a:t>0</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2146597812"/>
                  </a:ext>
                </a:extLst>
              </a:tr>
              <a:tr h="376550">
                <a:tc>
                  <a:txBody>
                    <a:bodyPr/>
                    <a:lstStyle/>
                    <a:p>
                      <a:pPr algn="ctr"/>
                      <a:r>
                        <a:rPr lang="en-US" dirty="0"/>
                        <a:t>0</a:t>
                      </a:r>
                    </a:p>
                  </a:txBody>
                  <a:tcPr/>
                </a:tc>
                <a:tc>
                  <a:txBody>
                    <a:bodyPr/>
                    <a:lstStyle/>
                    <a:p>
                      <a:pPr algn="ctr"/>
                      <a:r>
                        <a:rPr lang="en-US" dirty="0"/>
                        <a:t>1</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4084686689"/>
                  </a:ext>
                </a:extLst>
              </a:tr>
              <a:tr h="376550">
                <a:tc>
                  <a:txBody>
                    <a:bodyPr/>
                    <a:lstStyle/>
                    <a:p>
                      <a:pPr algn="ctr"/>
                      <a:r>
                        <a:rPr lang="en-US" dirty="0"/>
                        <a:t>1</a:t>
                      </a:r>
                    </a:p>
                  </a:txBody>
                  <a:tcPr/>
                </a:tc>
                <a:tc>
                  <a:txBody>
                    <a:bodyPr/>
                    <a:lstStyle/>
                    <a:p>
                      <a:pPr algn="ctr"/>
                      <a:r>
                        <a:rPr lang="en-US" dirty="0"/>
                        <a:t>0</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516659821"/>
                  </a:ext>
                </a:extLst>
              </a:tr>
              <a:tr h="376550">
                <a:tc>
                  <a:txBody>
                    <a:bodyPr/>
                    <a:lstStyle/>
                    <a:p>
                      <a:pPr algn="ctr"/>
                      <a:r>
                        <a:rPr lang="en-US" dirty="0"/>
                        <a:t>1</a:t>
                      </a:r>
                    </a:p>
                  </a:txBody>
                  <a:tcPr/>
                </a:tc>
                <a:tc>
                  <a:txBody>
                    <a:bodyPr/>
                    <a:lstStyle/>
                    <a:p>
                      <a:pPr algn="ctr"/>
                      <a:r>
                        <a:rPr lang="en-US" dirty="0"/>
                        <a:t>1</a:t>
                      </a:r>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181171119"/>
                  </a:ext>
                </a:extLst>
              </a:tr>
            </a:tbl>
          </a:graphicData>
        </a:graphic>
      </p:graphicFrame>
      <p:pic>
        <p:nvPicPr>
          <p:cNvPr id="16" name="Picture 15" descr="A half adder showing A=1 and B=1 with SUM=1 and Carry=1">
            <a:extLst>
              <a:ext uri="{FF2B5EF4-FFF2-40B4-BE49-F238E27FC236}">
                <a16:creationId xmlns:a16="http://schemas.microsoft.com/office/drawing/2014/main" id="{FA92C6CF-7115-0886-567D-51CB83BF4EBC}"/>
              </a:ext>
            </a:extLst>
          </p:cNvPr>
          <p:cNvPicPr>
            <a:picLocks noChangeAspect="1"/>
          </p:cNvPicPr>
          <p:nvPr/>
        </p:nvPicPr>
        <p:blipFill>
          <a:blip r:embed="rId2"/>
          <a:stretch>
            <a:fillRect/>
          </a:stretch>
        </p:blipFill>
        <p:spPr>
          <a:xfrm>
            <a:off x="8519436" y="4212286"/>
            <a:ext cx="2632223" cy="1870836"/>
          </a:xfrm>
          <a:prstGeom prst="rect">
            <a:avLst/>
          </a:prstGeom>
        </p:spPr>
      </p:pic>
      <p:pic>
        <p:nvPicPr>
          <p:cNvPr id="18" name="Picture 17" descr="A half adder showing A=1 and B=0 with SUM=1 and Carry=0">
            <a:extLst>
              <a:ext uri="{FF2B5EF4-FFF2-40B4-BE49-F238E27FC236}">
                <a16:creationId xmlns:a16="http://schemas.microsoft.com/office/drawing/2014/main" id="{2D528BDB-B79E-5848-EB70-6BF358D6E4CC}"/>
              </a:ext>
            </a:extLst>
          </p:cNvPr>
          <p:cNvPicPr>
            <a:picLocks noChangeAspect="1"/>
          </p:cNvPicPr>
          <p:nvPr/>
        </p:nvPicPr>
        <p:blipFill>
          <a:blip r:embed="rId3"/>
          <a:stretch>
            <a:fillRect/>
          </a:stretch>
        </p:blipFill>
        <p:spPr>
          <a:xfrm>
            <a:off x="8334528" y="2234281"/>
            <a:ext cx="2817131" cy="1925221"/>
          </a:xfrm>
          <a:prstGeom prst="rect">
            <a:avLst/>
          </a:prstGeom>
        </p:spPr>
      </p:pic>
      <p:pic>
        <p:nvPicPr>
          <p:cNvPr id="20" name="Picture 19" descr="A half adder showing A=0 and B=0 with SUM=0 and Carry=0">
            <a:extLst>
              <a:ext uri="{FF2B5EF4-FFF2-40B4-BE49-F238E27FC236}">
                <a16:creationId xmlns:a16="http://schemas.microsoft.com/office/drawing/2014/main" id="{74373276-84B3-9329-60D7-71C5995DC226}"/>
              </a:ext>
            </a:extLst>
          </p:cNvPr>
          <p:cNvPicPr>
            <a:picLocks noChangeAspect="1"/>
          </p:cNvPicPr>
          <p:nvPr/>
        </p:nvPicPr>
        <p:blipFill>
          <a:blip r:embed="rId4"/>
          <a:stretch>
            <a:fillRect/>
          </a:stretch>
        </p:blipFill>
        <p:spPr>
          <a:xfrm>
            <a:off x="8372475" y="441140"/>
            <a:ext cx="2599592" cy="1838205"/>
          </a:xfrm>
          <a:prstGeom prst="rect">
            <a:avLst/>
          </a:prstGeom>
        </p:spPr>
      </p:pic>
    </p:spTree>
    <p:extLst>
      <p:ext uri="{BB962C8B-B14F-4D97-AF65-F5344CB8AC3E}">
        <p14:creationId xmlns:p14="http://schemas.microsoft.com/office/powerpoint/2010/main" val="2270687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AB364A-BD83-EF2C-87F0-F771A1DBC725}"/>
              </a:ext>
            </a:extLst>
          </p:cNvPr>
          <p:cNvSpPr>
            <a:spLocks noGrp="1"/>
          </p:cNvSpPr>
          <p:nvPr>
            <p:ph type="title"/>
          </p:nvPr>
        </p:nvSpPr>
        <p:spPr/>
        <p:txBody>
          <a:bodyPr/>
          <a:lstStyle/>
          <a:p>
            <a:r>
              <a:rPr lang="en-US" dirty="0"/>
              <a:t>Outline </a:t>
            </a:r>
          </a:p>
        </p:txBody>
      </p:sp>
      <p:sp>
        <p:nvSpPr>
          <p:cNvPr id="3" name="Content Placeholder 2">
            <a:extLst>
              <a:ext uri="{FF2B5EF4-FFF2-40B4-BE49-F238E27FC236}">
                <a16:creationId xmlns:a16="http://schemas.microsoft.com/office/drawing/2014/main" id="{8520BF61-9935-A27D-1DFC-01E97268AC6D}"/>
              </a:ext>
            </a:extLst>
          </p:cNvPr>
          <p:cNvSpPr>
            <a:spLocks noGrp="1"/>
          </p:cNvSpPr>
          <p:nvPr>
            <p:ph idx="1"/>
          </p:nvPr>
        </p:nvSpPr>
        <p:spPr/>
        <p:txBody>
          <a:bodyPr>
            <a:normAutofit lnSpcReduction="10000"/>
          </a:bodyPr>
          <a:lstStyle/>
          <a:p>
            <a:r>
              <a:rPr lang="en-US" dirty="0"/>
              <a:t>What is Computer Architecture</a:t>
            </a:r>
          </a:p>
          <a:p>
            <a:r>
              <a:rPr lang="en-US" dirty="0"/>
              <a:t>What is a Central Processing Unit (CPU)</a:t>
            </a:r>
          </a:p>
          <a:p>
            <a:r>
              <a:rPr lang="en-US" dirty="0"/>
              <a:t>Start with gates - AND / OR / NOT / XOR …</a:t>
            </a:r>
          </a:p>
          <a:p>
            <a:r>
              <a:rPr lang="en-US" dirty="0"/>
              <a:t>Adding numbers with gates – half and full adders</a:t>
            </a:r>
          </a:p>
          <a:p>
            <a:r>
              <a:rPr lang="en-US" dirty="0"/>
              <a:t>Number representation – Base 2 and Base 10 (hexadecimal)</a:t>
            </a:r>
          </a:p>
          <a:p>
            <a:r>
              <a:rPr lang="en-US" dirty="0"/>
              <a:t>Storing data with gates – Latches and Flip-Flops</a:t>
            </a:r>
          </a:p>
          <a:p>
            <a:r>
              <a:rPr lang="en-US" dirty="0"/>
              <a:t>Speed / Delay / Clocks</a:t>
            </a:r>
          </a:p>
          <a:p>
            <a:r>
              <a:rPr lang="en-US" dirty="0"/>
              <a:t>Programming with gates – machine code (0's and 1's)</a:t>
            </a:r>
          </a:p>
          <a:p>
            <a:r>
              <a:rPr lang="en-US" dirty="0"/>
              <a:t>Inside of a CPU</a:t>
            </a:r>
          </a:p>
          <a:p>
            <a:endParaRPr lang="en-US" dirty="0"/>
          </a:p>
        </p:txBody>
      </p:sp>
    </p:spTree>
    <p:extLst>
      <p:ext uri="{BB962C8B-B14F-4D97-AF65-F5344CB8AC3E}">
        <p14:creationId xmlns:p14="http://schemas.microsoft.com/office/powerpoint/2010/main" val="6669619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FB4D51-4581-0ECE-5661-6B0561074F4C}"/>
              </a:ext>
            </a:extLst>
          </p:cNvPr>
          <p:cNvSpPr>
            <a:spLocks noGrp="1"/>
          </p:cNvSpPr>
          <p:nvPr>
            <p:ph type="title"/>
          </p:nvPr>
        </p:nvSpPr>
        <p:spPr/>
        <p:txBody>
          <a:bodyPr/>
          <a:lstStyle/>
          <a:p>
            <a:r>
              <a:rPr lang="en-US" dirty="0"/>
              <a:t>Full Adder</a:t>
            </a:r>
          </a:p>
        </p:txBody>
      </p:sp>
      <p:sp>
        <p:nvSpPr>
          <p:cNvPr id="26" name="Content Placeholder 25">
            <a:extLst>
              <a:ext uri="{FF2B5EF4-FFF2-40B4-BE49-F238E27FC236}">
                <a16:creationId xmlns:a16="http://schemas.microsoft.com/office/drawing/2014/main" id="{A79AAF78-E03F-9CA8-7596-8EFD26B3BE7F}"/>
              </a:ext>
            </a:extLst>
          </p:cNvPr>
          <p:cNvSpPr>
            <a:spLocks noGrp="1"/>
          </p:cNvSpPr>
          <p:nvPr>
            <p:ph idx="1"/>
          </p:nvPr>
        </p:nvSpPr>
        <p:spPr>
          <a:xfrm>
            <a:off x="838200" y="1825625"/>
            <a:ext cx="5722088" cy="876093"/>
          </a:xfrm>
        </p:spPr>
        <p:txBody>
          <a:bodyPr/>
          <a:lstStyle/>
          <a:p>
            <a:r>
              <a:rPr lang="en-US" dirty="0"/>
              <a:t>Adds three 0/1 numbers for a sum/carry between 0 and 3</a:t>
            </a:r>
          </a:p>
        </p:txBody>
      </p:sp>
      <p:graphicFrame>
        <p:nvGraphicFramePr>
          <p:cNvPr id="14" name="Table 13">
            <a:extLst>
              <a:ext uri="{FF2B5EF4-FFF2-40B4-BE49-F238E27FC236}">
                <a16:creationId xmlns:a16="http://schemas.microsoft.com/office/drawing/2014/main" id="{4D859CCF-363A-42EE-58C7-832294847FB1}"/>
              </a:ext>
            </a:extLst>
          </p:cNvPr>
          <p:cNvGraphicFramePr>
            <a:graphicFrameLocks noGrp="1"/>
          </p:cNvGraphicFramePr>
          <p:nvPr>
            <p:extLst>
              <p:ext uri="{D42A27DB-BD31-4B8C-83A1-F6EECF244321}">
                <p14:modId xmlns:p14="http://schemas.microsoft.com/office/powerpoint/2010/main" val="3442115155"/>
              </p:ext>
            </p:extLst>
          </p:nvPr>
        </p:nvGraphicFramePr>
        <p:xfrm>
          <a:off x="7102664" y="676150"/>
          <a:ext cx="3966865" cy="3652480"/>
        </p:xfrm>
        <a:graphic>
          <a:graphicData uri="http://schemas.openxmlformats.org/drawingml/2006/table">
            <a:tbl>
              <a:tblPr firstRow="1" bandRow="1">
                <a:tableStyleId>{5C22544A-7EE6-4342-B048-85BDC9FD1C3A}</a:tableStyleId>
              </a:tblPr>
              <a:tblGrid>
                <a:gridCol w="793373">
                  <a:extLst>
                    <a:ext uri="{9D8B030D-6E8A-4147-A177-3AD203B41FA5}">
                      <a16:colId xmlns:a16="http://schemas.microsoft.com/office/drawing/2014/main" val="3962693480"/>
                    </a:ext>
                  </a:extLst>
                </a:gridCol>
                <a:gridCol w="793373">
                  <a:extLst>
                    <a:ext uri="{9D8B030D-6E8A-4147-A177-3AD203B41FA5}">
                      <a16:colId xmlns:a16="http://schemas.microsoft.com/office/drawing/2014/main" val="4060998777"/>
                    </a:ext>
                  </a:extLst>
                </a:gridCol>
                <a:gridCol w="793373">
                  <a:extLst>
                    <a:ext uri="{9D8B030D-6E8A-4147-A177-3AD203B41FA5}">
                      <a16:colId xmlns:a16="http://schemas.microsoft.com/office/drawing/2014/main" val="2027693883"/>
                    </a:ext>
                  </a:extLst>
                </a:gridCol>
                <a:gridCol w="793373">
                  <a:extLst>
                    <a:ext uri="{9D8B030D-6E8A-4147-A177-3AD203B41FA5}">
                      <a16:colId xmlns:a16="http://schemas.microsoft.com/office/drawing/2014/main" val="3672328862"/>
                    </a:ext>
                  </a:extLst>
                </a:gridCol>
                <a:gridCol w="793373">
                  <a:extLst>
                    <a:ext uri="{9D8B030D-6E8A-4147-A177-3AD203B41FA5}">
                      <a16:colId xmlns:a16="http://schemas.microsoft.com/office/drawing/2014/main" val="4028710757"/>
                    </a:ext>
                  </a:extLst>
                </a:gridCol>
              </a:tblGrid>
              <a:tr h="376550">
                <a:tc>
                  <a:txBody>
                    <a:bodyPr/>
                    <a:lstStyle/>
                    <a:p>
                      <a:pPr algn="ctr"/>
                      <a:r>
                        <a:rPr lang="en-US" dirty="0"/>
                        <a:t>Carry in</a:t>
                      </a:r>
                    </a:p>
                  </a:txBody>
                  <a:tcPr/>
                </a:tc>
                <a:tc>
                  <a:txBody>
                    <a:bodyPr/>
                    <a:lstStyle/>
                    <a:p>
                      <a:pPr algn="ctr"/>
                      <a:r>
                        <a:rPr lang="en-US" dirty="0"/>
                        <a:t>A</a:t>
                      </a:r>
                    </a:p>
                  </a:txBody>
                  <a:tcPr/>
                </a:tc>
                <a:tc>
                  <a:txBody>
                    <a:bodyPr/>
                    <a:lstStyle/>
                    <a:p>
                      <a:pPr algn="ctr"/>
                      <a:r>
                        <a:rPr lang="en-US" dirty="0"/>
                        <a:t>B</a:t>
                      </a:r>
                    </a:p>
                  </a:txBody>
                  <a:tcPr/>
                </a:tc>
                <a:tc>
                  <a:txBody>
                    <a:bodyPr/>
                    <a:lstStyle/>
                    <a:p>
                      <a:pPr algn="ctr"/>
                      <a:r>
                        <a:rPr lang="en-US" dirty="0"/>
                        <a:t>Sum</a:t>
                      </a:r>
                    </a:p>
                  </a:txBody>
                  <a:tcPr/>
                </a:tc>
                <a:tc>
                  <a:txBody>
                    <a:bodyPr/>
                    <a:lstStyle/>
                    <a:p>
                      <a:pPr algn="ctr"/>
                      <a:r>
                        <a:rPr lang="en-US" dirty="0"/>
                        <a:t>Carry Out</a:t>
                      </a:r>
                    </a:p>
                  </a:txBody>
                  <a:tcPr/>
                </a:tc>
                <a:extLst>
                  <a:ext uri="{0D108BD9-81ED-4DB2-BD59-A6C34878D82A}">
                    <a16:rowId xmlns:a16="http://schemas.microsoft.com/office/drawing/2014/main" val="4096463586"/>
                  </a:ext>
                </a:extLst>
              </a:tr>
              <a:tr h="376550">
                <a:tc>
                  <a:txBody>
                    <a:bodyPr/>
                    <a:lstStyle/>
                    <a:p>
                      <a:pPr algn="ctr"/>
                      <a:r>
                        <a:rPr lang="en-US" dirty="0"/>
                        <a:t>0</a:t>
                      </a:r>
                    </a:p>
                  </a:txBody>
                  <a:tcPr/>
                </a:tc>
                <a:tc>
                  <a:txBody>
                    <a:bodyPr/>
                    <a:lstStyle/>
                    <a:p>
                      <a:pPr algn="ctr"/>
                      <a:r>
                        <a:rPr lang="en-US" dirty="0"/>
                        <a:t>0</a:t>
                      </a:r>
                    </a:p>
                  </a:txBody>
                  <a:tcPr/>
                </a:tc>
                <a:tc>
                  <a:txBody>
                    <a:bodyPr/>
                    <a:lstStyle/>
                    <a:p>
                      <a:pPr algn="ctr"/>
                      <a:r>
                        <a:rPr lang="en-US" dirty="0"/>
                        <a:t>0</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2146597812"/>
                  </a:ext>
                </a:extLst>
              </a:tr>
              <a:tr h="376550">
                <a:tc>
                  <a:txBody>
                    <a:bodyPr/>
                    <a:lstStyle/>
                    <a:p>
                      <a:pPr algn="ctr"/>
                      <a:r>
                        <a:rPr lang="en-US" dirty="0"/>
                        <a:t>0</a:t>
                      </a:r>
                    </a:p>
                  </a:txBody>
                  <a:tcPr/>
                </a:tc>
                <a:tc>
                  <a:txBody>
                    <a:bodyPr/>
                    <a:lstStyle/>
                    <a:p>
                      <a:pPr algn="ctr"/>
                      <a:r>
                        <a:rPr lang="en-US" dirty="0"/>
                        <a:t>0</a:t>
                      </a:r>
                    </a:p>
                  </a:txBody>
                  <a:tcPr/>
                </a:tc>
                <a:tc>
                  <a:txBody>
                    <a:bodyPr/>
                    <a:lstStyle/>
                    <a:p>
                      <a:pPr algn="ctr"/>
                      <a:r>
                        <a:rPr lang="en-US" dirty="0"/>
                        <a:t>1</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4084686689"/>
                  </a:ext>
                </a:extLst>
              </a:tr>
              <a:tr h="376550">
                <a:tc>
                  <a:txBody>
                    <a:bodyPr/>
                    <a:lstStyle/>
                    <a:p>
                      <a:pPr algn="ctr"/>
                      <a:r>
                        <a:rPr lang="en-US" dirty="0"/>
                        <a:t>0</a:t>
                      </a:r>
                    </a:p>
                  </a:txBody>
                  <a:tcPr/>
                </a:tc>
                <a:tc>
                  <a:txBody>
                    <a:bodyPr/>
                    <a:lstStyle/>
                    <a:p>
                      <a:pPr algn="ctr"/>
                      <a:r>
                        <a:rPr lang="en-US" dirty="0"/>
                        <a:t>1</a:t>
                      </a:r>
                    </a:p>
                  </a:txBody>
                  <a:tcPr/>
                </a:tc>
                <a:tc>
                  <a:txBody>
                    <a:bodyPr/>
                    <a:lstStyle/>
                    <a:p>
                      <a:pPr algn="ctr"/>
                      <a:r>
                        <a:rPr lang="en-US" dirty="0"/>
                        <a:t>0</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516659821"/>
                  </a:ext>
                </a:extLst>
              </a:tr>
              <a:tr h="376550">
                <a:tc>
                  <a:txBody>
                    <a:bodyPr/>
                    <a:lstStyle/>
                    <a:p>
                      <a:pPr algn="ctr"/>
                      <a:r>
                        <a:rPr lang="en-US" dirty="0"/>
                        <a:t>0</a:t>
                      </a:r>
                    </a:p>
                  </a:txBody>
                  <a:tcPr/>
                </a:tc>
                <a:tc>
                  <a:txBody>
                    <a:bodyPr/>
                    <a:lstStyle/>
                    <a:p>
                      <a:pPr algn="ctr"/>
                      <a:r>
                        <a:rPr lang="en-US" dirty="0"/>
                        <a:t>1</a:t>
                      </a:r>
                    </a:p>
                  </a:txBody>
                  <a:tcPr/>
                </a:tc>
                <a:tc>
                  <a:txBody>
                    <a:bodyPr/>
                    <a:lstStyle/>
                    <a:p>
                      <a:pPr algn="ctr"/>
                      <a:r>
                        <a:rPr lang="en-US" dirty="0"/>
                        <a:t>1</a:t>
                      </a:r>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181171119"/>
                  </a:ext>
                </a:extLst>
              </a:tr>
              <a:tr h="376550">
                <a:tc>
                  <a:txBody>
                    <a:bodyPr/>
                    <a:lstStyle/>
                    <a:p>
                      <a:pPr algn="ctr"/>
                      <a:r>
                        <a:rPr lang="en-US" dirty="0"/>
                        <a:t>1</a:t>
                      </a:r>
                    </a:p>
                  </a:txBody>
                  <a:tcPr/>
                </a:tc>
                <a:tc>
                  <a:txBody>
                    <a:bodyPr/>
                    <a:lstStyle/>
                    <a:p>
                      <a:pPr algn="ctr"/>
                      <a:r>
                        <a:rPr lang="en-US" dirty="0"/>
                        <a:t>0</a:t>
                      </a:r>
                    </a:p>
                  </a:txBody>
                  <a:tcPr/>
                </a:tc>
                <a:tc>
                  <a:txBody>
                    <a:bodyPr/>
                    <a:lstStyle/>
                    <a:p>
                      <a:pPr algn="ctr"/>
                      <a:r>
                        <a:rPr lang="en-US" dirty="0"/>
                        <a:t>0</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3209069286"/>
                  </a:ext>
                </a:extLst>
              </a:tr>
              <a:tr h="376550">
                <a:tc>
                  <a:txBody>
                    <a:bodyPr/>
                    <a:lstStyle/>
                    <a:p>
                      <a:pPr algn="ctr"/>
                      <a:r>
                        <a:rPr lang="en-US" dirty="0"/>
                        <a:t>1</a:t>
                      </a:r>
                    </a:p>
                  </a:txBody>
                  <a:tcPr/>
                </a:tc>
                <a:tc>
                  <a:txBody>
                    <a:bodyPr/>
                    <a:lstStyle/>
                    <a:p>
                      <a:pPr algn="ctr"/>
                      <a:r>
                        <a:rPr lang="en-US" dirty="0"/>
                        <a:t>0</a:t>
                      </a:r>
                    </a:p>
                  </a:txBody>
                  <a:tcPr/>
                </a:tc>
                <a:tc>
                  <a:txBody>
                    <a:bodyPr/>
                    <a:lstStyle/>
                    <a:p>
                      <a:pPr algn="ctr"/>
                      <a:r>
                        <a:rPr lang="en-US" dirty="0"/>
                        <a:t>1</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1341330330"/>
                  </a:ext>
                </a:extLst>
              </a:tr>
              <a:tr h="376550">
                <a:tc>
                  <a:txBody>
                    <a:bodyPr/>
                    <a:lstStyle/>
                    <a:p>
                      <a:pPr algn="ctr"/>
                      <a:r>
                        <a:rPr lang="en-US" dirty="0"/>
                        <a:t>1</a:t>
                      </a:r>
                    </a:p>
                  </a:txBody>
                  <a:tcPr/>
                </a:tc>
                <a:tc>
                  <a:txBody>
                    <a:bodyPr/>
                    <a:lstStyle/>
                    <a:p>
                      <a:pPr algn="ctr"/>
                      <a:r>
                        <a:rPr lang="en-US" dirty="0"/>
                        <a:t>1</a:t>
                      </a:r>
                    </a:p>
                  </a:txBody>
                  <a:tcPr/>
                </a:tc>
                <a:tc>
                  <a:txBody>
                    <a:bodyPr/>
                    <a:lstStyle/>
                    <a:p>
                      <a:pPr algn="ctr"/>
                      <a:r>
                        <a:rPr lang="en-US" dirty="0"/>
                        <a:t>0</a:t>
                      </a:r>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3124308213"/>
                  </a:ext>
                </a:extLst>
              </a:tr>
              <a:tr h="376550">
                <a:tc>
                  <a:txBody>
                    <a:bodyPr/>
                    <a:lstStyle/>
                    <a:p>
                      <a:pPr algn="ctr"/>
                      <a:r>
                        <a:rPr lang="en-US" dirty="0"/>
                        <a:t>1</a:t>
                      </a:r>
                    </a:p>
                  </a:txBody>
                  <a:tcPr/>
                </a:tc>
                <a:tc>
                  <a:txBody>
                    <a:bodyPr/>
                    <a:lstStyle/>
                    <a:p>
                      <a:pPr algn="ctr"/>
                      <a:r>
                        <a:rPr lang="en-US" dirty="0"/>
                        <a:t>1</a:t>
                      </a:r>
                    </a:p>
                  </a:txBody>
                  <a:tcPr/>
                </a:tc>
                <a:tc>
                  <a:txBody>
                    <a:bodyPr/>
                    <a:lstStyle/>
                    <a:p>
                      <a:pPr algn="ctr"/>
                      <a:r>
                        <a:rPr lang="en-US" dirty="0"/>
                        <a:t>1</a:t>
                      </a:r>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573200979"/>
                  </a:ext>
                </a:extLst>
              </a:tr>
            </a:tbl>
          </a:graphicData>
        </a:graphic>
      </p:graphicFrame>
      <p:grpSp>
        <p:nvGrpSpPr>
          <p:cNvPr id="3" name="Group 2">
            <a:extLst>
              <a:ext uri="{FF2B5EF4-FFF2-40B4-BE49-F238E27FC236}">
                <a16:creationId xmlns:a16="http://schemas.microsoft.com/office/drawing/2014/main" id="{ED4A4A44-7A6D-3966-4ACA-F24AB19C0B71}"/>
              </a:ext>
            </a:extLst>
          </p:cNvPr>
          <p:cNvGrpSpPr/>
          <p:nvPr/>
        </p:nvGrpSpPr>
        <p:grpSpPr>
          <a:xfrm>
            <a:off x="3865615" y="3652449"/>
            <a:ext cx="3159771" cy="1815882"/>
            <a:chOff x="4060352" y="4067411"/>
            <a:chExt cx="3159771" cy="1815882"/>
          </a:xfrm>
        </p:grpSpPr>
        <p:sp>
          <p:nvSpPr>
            <p:cNvPr id="24" name="TextBox 23">
              <a:extLst>
                <a:ext uri="{FF2B5EF4-FFF2-40B4-BE49-F238E27FC236}">
                  <a16:creationId xmlns:a16="http://schemas.microsoft.com/office/drawing/2014/main" id="{6B16F051-F91F-7F67-4E15-C78C45959859}"/>
                </a:ext>
              </a:extLst>
            </p:cNvPr>
            <p:cNvSpPr txBox="1"/>
            <p:nvPr/>
          </p:nvSpPr>
          <p:spPr>
            <a:xfrm>
              <a:off x="4060352" y="4067411"/>
              <a:ext cx="3159771" cy="1815882"/>
            </a:xfrm>
            <a:prstGeom prst="rect">
              <a:avLst/>
            </a:prstGeom>
            <a:noFill/>
          </p:spPr>
          <p:txBody>
            <a:bodyPr wrap="square">
              <a:spAutoFit/>
            </a:bodyPr>
            <a:lstStyle/>
            <a:p>
              <a:r>
                <a:rPr lang="en-US" sz="2800" dirty="0">
                  <a:latin typeface="Courier New" panose="02070309020205020404" pitchFamily="49" charset="0"/>
                  <a:cs typeface="Courier New" panose="02070309020205020404" pitchFamily="49" charset="0"/>
                </a:rPr>
                <a:t>      1 (CIN)</a:t>
              </a:r>
            </a:p>
            <a:p>
              <a:r>
                <a:rPr lang="en-US" sz="2800" dirty="0">
                  <a:latin typeface="Courier New" panose="02070309020205020404" pitchFamily="49" charset="0"/>
                  <a:cs typeface="Courier New" panose="02070309020205020404" pitchFamily="49" charset="0"/>
                </a:rPr>
                <a:t>      1 (A)   </a:t>
              </a:r>
            </a:p>
            <a:p>
              <a:r>
                <a:rPr lang="en-US" sz="2800" dirty="0">
                  <a:latin typeface="Courier New" panose="02070309020205020404" pitchFamily="49" charset="0"/>
                  <a:cs typeface="Courier New" panose="02070309020205020404" pitchFamily="49" charset="0"/>
                </a:rPr>
                <a:t>  +   1 (B)</a:t>
              </a:r>
            </a:p>
            <a:p>
              <a:r>
                <a:rPr lang="en-US" sz="2800" dirty="0">
                  <a:latin typeface="Courier New" panose="02070309020205020404" pitchFamily="49" charset="0"/>
                  <a:cs typeface="Courier New" panose="02070309020205020404" pitchFamily="49" charset="0"/>
                </a:rPr>
                <a:t>    1 1 (3)</a:t>
              </a:r>
            </a:p>
          </p:txBody>
        </p:sp>
        <p:cxnSp>
          <p:nvCxnSpPr>
            <p:cNvPr id="25" name="Straight Connector 24">
              <a:extLst>
                <a:ext uri="{FF2B5EF4-FFF2-40B4-BE49-F238E27FC236}">
                  <a16:creationId xmlns:a16="http://schemas.microsoft.com/office/drawing/2014/main" id="{16CB8A5F-FE64-44CA-7B4D-234726BBFEF4}"/>
                </a:ext>
              </a:extLst>
            </p:cNvPr>
            <p:cNvCxnSpPr>
              <a:cxnSpLocks/>
            </p:cNvCxnSpPr>
            <p:nvPr/>
          </p:nvCxnSpPr>
          <p:spPr>
            <a:xfrm>
              <a:off x="4232845" y="5366143"/>
              <a:ext cx="1371600" cy="0"/>
            </a:xfrm>
            <a:prstGeom prst="line">
              <a:avLst/>
            </a:prstGeom>
            <a:ln w="38100"/>
          </p:spPr>
          <p:style>
            <a:lnRef idx="1">
              <a:schemeClr val="accent1"/>
            </a:lnRef>
            <a:fillRef idx="0">
              <a:schemeClr val="accent1"/>
            </a:fillRef>
            <a:effectRef idx="0">
              <a:schemeClr val="accent1"/>
            </a:effectRef>
            <a:fontRef idx="minor">
              <a:schemeClr val="tx1"/>
            </a:fontRef>
          </p:style>
        </p:cxnSp>
      </p:grpSp>
      <p:sp>
        <p:nvSpPr>
          <p:cNvPr id="27" name="Right Arrow 26">
            <a:extLst>
              <a:ext uri="{FF2B5EF4-FFF2-40B4-BE49-F238E27FC236}">
                <a16:creationId xmlns:a16="http://schemas.microsoft.com/office/drawing/2014/main" id="{DDE57D7C-3E43-3C56-1F05-8C71A4253BD0}"/>
              </a:ext>
            </a:extLst>
          </p:cNvPr>
          <p:cNvSpPr/>
          <p:nvPr/>
        </p:nvSpPr>
        <p:spPr>
          <a:xfrm rot="10800000">
            <a:off x="11324697" y="3987037"/>
            <a:ext cx="736118" cy="24705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descr="A screen shot of the full adder component from the gates layout tool from this course.  It has A, B, and Carry In inputs as well as Sum and Carry Out outputs.">
            <a:extLst>
              <a:ext uri="{FF2B5EF4-FFF2-40B4-BE49-F238E27FC236}">
                <a16:creationId xmlns:a16="http://schemas.microsoft.com/office/drawing/2014/main" id="{19179D94-550F-27F2-262F-E77A0FA400B8}"/>
              </a:ext>
            </a:extLst>
          </p:cNvPr>
          <p:cNvSpPr/>
          <p:nvPr/>
        </p:nvSpPr>
        <p:spPr>
          <a:xfrm>
            <a:off x="1673570" y="3546749"/>
            <a:ext cx="999461" cy="1480112"/>
          </a:xfrm>
          <a:prstGeom prst="rect">
            <a:avLst/>
          </a:prstGeom>
          <a:solidFill>
            <a:schemeClr val="tx1">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FULL</a:t>
            </a:r>
          </a:p>
          <a:p>
            <a:pPr algn="ctr"/>
            <a:r>
              <a:rPr lang="en-US" dirty="0">
                <a:solidFill>
                  <a:schemeClr val="tx1"/>
                </a:solidFill>
              </a:rPr>
              <a:t>Adder</a:t>
            </a:r>
          </a:p>
        </p:txBody>
      </p:sp>
      <p:sp>
        <p:nvSpPr>
          <p:cNvPr id="29" name="Oval 28">
            <a:extLst>
              <a:ext uri="{FF2B5EF4-FFF2-40B4-BE49-F238E27FC236}">
                <a16:creationId xmlns:a16="http://schemas.microsoft.com/office/drawing/2014/main" id="{71E9A583-5951-0D17-92CB-2192CE372B72}"/>
              </a:ext>
            </a:extLst>
          </p:cNvPr>
          <p:cNvSpPr/>
          <p:nvPr/>
        </p:nvSpPr>
        <p:spPr>
          <a:xfrm>
            <a:off x="1549523" y="4158128"/>
            <a:ext cx="116957" cy="116957"/>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7389DA64-0C9F-F7A0-BD37-4A00274CC87E}"/>
              </a:ext>
            </a:extLst>
          </p:cNvPr>
          <p:cNvSpPr/>
          <p:nvPr/>
        </p:nvSpPr>
        <p:spPr>
          <a:xfrm>
            <a:off x="1549524" y="4560390"/>
            <a:ext cx="116957" cy="116957"/>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F708E786-F127-6506-ADC3-0B868C44EA69}"/>
              </a:ext>
            </a:extLst>
          </p:cNvPr>
          <p:cNvSpPr/>
          <p:nvPr/>
        </p:nvSpPr>
        <p:spPr>
          <a:xfrm>
            <a:off x="2657082" y="3757639"/>
            <a:ext cx="116957" cy="116957"/>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9B70E6F8-E4EA-73D9-1345-7A7EE346381D}"/>
              </a:ext>
            </a:extLst>
          </p:cNvPr>
          <p:cNvSpPr/>
          <p:nvPr/>
        </p:nvSpPr>
        <p:spPr>
          <a:xfrm>
            <a:off x="2660626" y="4085486"/>
            <a:ext cx="116957" cy="116957"/>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6342B533-42E6-39A1-FA07-CD4CF39A14BA}"/>
              </a:ext>
            </a:extLst>
          </p:cNvPr>
          <p:cNvSpPr txBox="1"/>
          <p:nvPr/>
        </p:nvSpPr>
        <p:spPr>
          <a:xfrm>
            <a:off x="1127255" y="4028027"/>
            <a:ext cx="317716" cy="369332"/>
          </a:xfrm>
          <a:prstGeom prst="rect">
            <a:avLst/>
          </a:prstGeom>
          <a:noFill/>
        </p:spPr>
        <p:txBody>
          <a:bodyPr wrap="none" rtlCol="0">
            <a:spAutoFit/>
          </a:bodyPr>
          <a:lstStyle/>
          <a:p>
            <a:r>
              <a:rPr lang="en-US" dirty="0"/>
              <a:t>A</a:t>
            </a:r>
          </a:p>
        </p:txBody>
      </p:sp>
      <p:sp>
        <p:nvSpPr>
          <p:cNvPr id="34" name="TextBox 33">
            <a:extLst>
              <a:ext uri="{FF2B5EF4-FFF2-40B4-BE49-F238E27FC236}">
                <a16:creationId xmlns:a16="http://schemas.microsoft.com/office/drawing/2014/main" id="{53D6AEE3-53DA-23A3-C2B3-62FCB9413002}"/>
              </a:ext>
            </a:extLst>
          </p:cNvPr>
          <p:cNvSpPr txBox="1"/>
          <p:nvPr/>
        </p:nvSpPr>
        <p:spPr>
          <a:xfrm>
            <a:off x="1134344" y="4432448"/>
            <a:ext cx="317716" cy="369332"/>
          </a:xfrm>
          <a:prstGeom prst="rect">
            <a:avLst/>
          </a:prstGeom>
          <a:noFill/>
        </p:spPr>
        <p:txBody>
          <a:bodyPr wrap="none" rtlCol="0">
            <a:spAutoFit/>
          </a:bodyPr>
          <a:lstStyle/>
          <a:p>
            <a:r>
              <a:rPr lang="en-US" dirty="0"/>
              <a:t>B</a:t>
            </a:r>
          </a:p>
        </p:txBody>
      </p:sp>
      <p:sp>
        <p:nvSpPr>
          <p:cNvPr id="35" name="TextBox 34">
            <a:extLst>
              <a:ext uri="{FF2B5EF4-FFF2-40B4-BE49-F238E27FC236}">
                <a16:creationId xmlns:a16="http://schemas.microsoft.com/office/drawing/2014/main" id="{3B225FED-6F55-05F2-BEDF-08A65EC74882}"/>
              </a:ext>
            </a:extLst>
          </p:cNvPr>
          <p:cNvSpPr txBox="1"/>
          <p:nvPr/>
        </p:nvSpPr>
        <p:spPr>
          <a:xfrm>
            <a:off x="2774039" y="3631451"/>
            <a:ext cx="635110" cy="369332"/>
          </a:xfrm>
          <a:prstGeom prst="rect">
            <a:avLst/>
          </a:prstGeom>
          <a:noFill/>
        </p:spPr>
        <p:txBody>
          <a:bodyPr wrap="none" rtlCol="0">
            <a:spAutoFit/>
          </a:bodyPr>
          <a:lstStyle/>
          <a:p>
            <a:r>
              <a:rPr lang="en-US" dirty="0"/>
              <a:t>SUM</a:t>
            </a:r>
          </a:p>
        </p:txBody>
      </p:sp>
      <p:sp>
        <p:nvSpPr>
          <p:cNvPr id="36" name="TextBox 35">
            <a:extLst>
              <a:ext uri="{FF2B5EF4-FFF2-40B4-BE49-F238E27FC236}">
                <a16:creationId xmlns:a16="http://schemas.microsoft.com/office/drawing/2014/main" id="{D3BBA025-B5F3-3BA2-EFE7-11984422B7C3}"/>
              </a:ext>
            </a:extLst>
          </p:cNvPr>
          <p:cNvSpPr txBox="1"/>
          <p:nvPr/>
        </p:nvSpPr>
        <p:spPr>
          <a:xfrm>
            <a:off x="2774039" y="3959298"/>
            <a:ext cx="1057854" cy="369332"/>
          </a:xfrm>
          <a:prstGeom prst="rect">
            <a:avLst/>
          </a:prstGeom>
          <a:noFill/>
        </p:spPr>
        <p:txBody>
          <a:bodyPr wrap="none" rtlCol="0">
            <a:spAutoFit/>
          </a:bodyPr>
          <a:lstStyle/>
          <a:p>
            <a:r>
              <a:rPr lang="en-US" dirty="0"/>
              <a:t>Carry out</a:t>
            </a:r>
          </a:p>
        </p:txBody>
      </p:sp>
      <p:sp>
        <p:nvSpPr>
          <p:cNvPr id="37" name="Oval 36">
            <a:extLst>
              <a:ext uri="{FF2B5EF4-FFF2-40B4-BE49-F238E27FC236}">
                <a16:creationId xmlns:a16="http://schemas.microsoft.com/office/drawing/2014/main" id="{874AACDD-5B7B-09F6-7920-C82BC84A95D2}"/>
              </a:ext>
            </a:extLst>
          </p:cNvPr>
          <p:cNvSpPr/>
          <p:nvPr/>
        </p:nvSpPr>
        <p:spPr>
          <a:xfrm>
            <a:off x="1553068" y="3766875"/>
            <a:ext cx="116957" cy="116957"/>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5981CCCD-3A9E-B3F7-2BE6-BC1C1DCBFD1F}"/>
              </a:ext>
            </a:extLst>
          </p:cNvPr>
          <p:cNvSpPr txBox="1"/>
          <p:nvPr/>
        </p:nvSpPr>
        <p:spPr>
          <a:xfrm>
            <a:off x="632734" y="3609829"/>
            <a:ext cx="916789" cy="369332"/>
          </a:xfrm>
          <a:prstGeom prst="rect">
            <a:avLst/>
          </a:prstGeom>
          <a:noFill/>
        </p:spPr>
        <p:txBody>
          <a:bodyPr wrap="none" rtlCol="0">
            <a:spAutoFit/>
          </a:bodyPr>
          <a:lstStyle/>
          <a:p>
            <a:r>
              <a:rPr lang="en-US" dirty="0"/>
              <a:t>Carry In</a:t>
            </a:r>
          </a:p>
        </p:txBody>
      </p:sp>
    </p:spTree>
    <p:extLst>
      <p:ext uri="{BB962C8B-B14F-4D97-AF65-F5344CB8AC3E}">
        <p14:creationId xmlns:p14="http://schemas.microsoft.com/office/powerpoint/2010/main" val="32013280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3A1865-03C2-2157-8B37-8C9B9853DC4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6D1929B-0CED-070D-DBFC-5EA7BB174144}"/>
              </a:ext>
            </a:extLst>
          </p:cNvPr>
          <p:cNvSpPr>
            <a:spLocks noGrp="1"/>
          </p:cNvSpPr>
          <p:nvPr>
            <p:ph type="title"/>
          </p:nvPr>
        </p:nvSpPr>
        <p:spPr/>
        <p:txBody>
          <a:bodyPr/>
          <a:lstStyle/>
          <a:p>
            <a:r>
              <a:rPr lang="en-US" dirty="0"/>
              <a:t>Full Adder</a:t>
            </a:r>
          </a:p>
        </p:txBody>
      </p:sp>
      <p:sp>
        <p:nvSpPr>
          <p:cNvPr id="26" name="Content Placeholder 25">
            <a:extLst>
              <a:ext uri="{FF2B5EF4-FFF2-40B4-BE49-F238E27FC236}">
                <a16:creationId xmlns:a16="http://schemas.microsoft.com/office/drawing/2014/main" id="{2185FA46-4DED-5280-DD74-50DF72BFF6D7}"/>
              </a:ext>
            </a:extLst>
          </p:cNvPr>
          <p:cNvSpPr>
            <a:spLocks noGrp="1"/>
          </p:cNvSpPr>
          <p:nvPr>
            <p:ph idx="1"/>
          </p:nvPr>
        </p:nvSpPr>
        <p:spPr>
          <a:xfrm>
            <a:off x="838199" y="1825625"/>
            <a:ext cx="11835809" cy="876093"/>
          </a:xfrm>
        </p:spPr>
        <p:txBody>
          <a:bodyPr/>
          <a:lstStyle/>
          <a:p>
            <a:r>
              <a:rPr lang="en-US" dirty="0"/>
              <a:t>Adds three 0/1 numbers for a sum/carry between 0 and 3</a:t>
            </a:r>
          </a:p>
        </p:txBody>
      </p:sp>
      <p:grpSp>
        <p:nvGrpSpPr>
          <p:cNvPr id="9" name="Group 8">
            <a:extLst>
              <a:ext uri="{FF2B5EF4-FFF2-40B4-BE49-F238E27FC236}">
                <a16:creationId xmlns:a16="http://schemas.microsoft.com/office/drawing/2014/main" id="{23256510-0EB1-0B04-CDA2-B631DB8D2358}"/>
              </a:ext>
            </a:extLst>
          </p:cNvPr>
          <p:cNvGrpSpPr/>
          <p:nvPr/>
        </p:nvGrpSpPr>
        <p:grpSpPr>
          <a:xfrm>
            <a:off x="8403993" y="3248123"/>
            <a:ext cx="3337991" cy="1815882"/>
            <a:chOff x="8579189" y="3238072"/>
            <a:chExt cx="3337991" cy="1815882"/>
          </a:xfrm>
        </p:grpSpPr>
        <p:sp>
          <p:nvSpPr>
            <p:cNvPr id="6" name="TextBox 5">
              <a:extLst>
                <a:ext uri="{FF2B5EF4-FFF2-40B4-BE49-F238E27FC236}">
                  <a16:creationId xmlns:a16="http://schemas.microsoft.com/office/drawing/2014/main" id="{BC5FF984-F439-D269-A6F3-D981E5ED720C}"/>
                </a:ext>
              </a:extLst>
            </p:cNvPr>
            <p:cNvSpPr txBox="1"/>
            <p:nvPr/>
          </p:nvSpPr>
          <p:spPr>
            <a:xfrm>
              <a:off x="8579189" y="3238072"/>
              <a:ext cx="3337991" cy="1815882"/>
            </a:xfrm>
            <a:prstGeom prst="rect">
              <a:avLst/>
            </a:prstGeom>
            <a:noFill/>
          </p:spPr>
          <p:txBody>
            <a:bodyPr wrap="square">
              <a:spAutoFit/>
            </a:bodyPr>
            <a:lstStyle/>
            <a:p>
              <a:r>
                <a:rPr lang="en-US" sz="2800" dirty="0">
                  <a:latin typeface="Courier New" panose="02070309020205020404" pitchFamily="49" charset="0"/>
                  <a:cs typeface="Courier New" panose="02070309020205020404" pitchFamily="49" charset="0"/>
                </a:rPr>
                <a:t>      1 (CIN)</a:t>
              </a:r>
            </a:p>
            <a:p>
              <a:r>
                <a:rPr lang="en-US" sz="2800" dirty="0">
                  <a:latin typeface="Courier New" panose="02070309020205020404" pitchFamily="49" charset="0"/>
                  <a:cs typeface="Courier New" panose="02070309020205020404" pitchFamily="49" charset="0"/>
                </a:rPr>
                <a:t>      0 (A)   </a:t>
              </a:r>
            </a:p>
            <a:p>
              <a:r>
                <a:rPr lang="en-US" sz="2800" dirty="0">
                  <a:latin typeface="Courier New" panose="02070309020205020404" pitchFamily="49" charset="0"/>
                  <a:cs typeface="Courier New" panose="02070309020205020404" pitchFamily="49" charset="0"/>
                </a:rPr>
                <a:t>  +   1 (B)</a:t>
              </a:r>
            </a:p>
            <a:p>
              <a:r>
                <a:rPr lang="en-US" sz="2800" dirty="0">
                  <a:latin typeface="Courier New" panose="02070309020205020404" pitchFamily="49" charset="0"/>
                  <a:cs typeface="Courier New" panose="02070309020205020404" pitchFamily="49" charset="0"/>
                </a:rPr>
                <a:t>    1 0 (2)</a:t>
              </a:r>
            </a:p>
          </p:txBody>
        </p:sp>
        <p:cxnSp>
          <p:nvCxnSpPr>
            <p:cNvPr id="7" name="Straight Connector 6">
              <a:extLst>
                <a:ext uri="{FF2B5EF4-FFF2-40B4-BE49-F238E27FC236}">
                  <a16:creationId xmlns:a16="http://schemas.microsoft.com/office/drawing/2014/main" id="{E56DCE5A-50AC-4461-B4F6-A60BDF93D75B}"/>
                </a:ext>
              </a:extLst>
            </p:cNvPr>
            <p:cNvCxnSpPr>
              <a:cxnSpLocks/>
            </p:cNvCxnSpPr>
            <p:nvPr/>
          </p:nvCxnSpPr>
          <p:spPr>
            <a:xfrm>
              <a:off x="8768177" y="4536804"/>
              <a:ext cx="1502761" cy="0"/>
            </a:xfrm>
            <a:prstGeom prst="line">
              <a:avLst/>
            </a:prstGeom>
            <a:ln w="38100"/>
          </p:spPr>
          <p:style>
            <a:lnRef idx="1">
              <a:schemeClr val="accent1"/>
            </a:lnRef>
            <a:fillRef idx="0">
              <a:schemeClr val="accent1"/>
            </a:fillRef>
            <a:effectRef idx="0">
              <a:schemeClr val="accent1"/>
            </a:effectRef>
            <a:fontRef idx="minor">
              <a:schemeClr val="tx1"/>
            </a:fontRef>
          </p:style>
        </p:cxnSp>
      </p:grpSp>
      <p:pic>
        <p:nvPicPr>
          <p:cNvPr id="13" name="Picture 12" descr="A diagram of a full adder circuit with inputs A and B with a Carry-In of CIN.  The output is single bit SUM and a single but Carry Out.  The circuit consisted of two half adders connected and an OR gate to compute the carry out when all the inputs are 1.&#10;">
            <a:extLst>
              <a:ext uri="{FF2B5EF4-FFF2-40B4-BE49-F238E27FC236}">
                <a16:creationId xmlns:a16="http://schemas.microsoft.com/office/drawing/2014/main" id="{8CC767C0-DEC1-52B4-B3D8-BF7703E67771}"/>
              </a:ext>
            </a:extLst>
          </p:cNvPr>
          <p:cNvPicPr>
            <a:picLocks noChangeAspect="1"/>
          </p:cNvPicPr>
          <p:nvPr/>
        </p:nvPicPr>
        <p:blipFill>
          <a:blip r:embed="rId3"/>
          <a:stretch>
            <a:fillRect/>
          </a:stretch>
        </p:blipFill>
        <p:spPr>
          <a:xfrm>
            <a:off x="1497445" y="2395579"/>
            <a:ext cx="6426388" cy="3520971"/>
          </a:xfrm>
          <a:prstGeom prst="rect">
            <a:avLst/>
          </a:prstGeom>
        </p:spPr>
      </p:pic>
    </p:spTree>
    <p:extLst>
      <p:ext uri="{BB962C8B-B14F-4D97-AF65-F5344CB8AC3E}">
        <p14:creationId xmlns:p14="http://schemas.microsoft.com/office/powerpoint/2010/main" val="13929987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7778D9-D6CA-08E6-1D81-FDA59346EAE8}"/>
              </a:ext>
            </a:extLst>
          </p:cNvPr>
          <p:cNvSpPr>
            <a:spLocks noGrp="1"/>
          </p:cNvSpPr>
          <p:nvPr>
            <p:ph type="title"/>
          </p:nvPr>
        </p:nvSpPr>
        <p:spPr/>
        <p:txBody>
          <a:bodyPr/>
          <a:lstStyle/>
          <a:p>
            <a:r>
              <a:rPr lang="en-US" dirty="0"/>
              <a:t>Chaining full adders</a:t>
            </a:r>
          </a:p>
        </p:txBody>
      </p:sp>
      <p:pic>
        <p:nvPicPr>
          <p:cNvPr id="5" name="Picture 4" descr="This is an exmple from the gates tool showing building a three-bit adder using and connecting three one-bit full adder components.">
            <a:extLst>
              <a:ext uri="{FF2B5EF4-FFF2-40B4-BE49-F238E27FC236}">
                <a16:creationId xmlns:a16="http://schemas.microsoft.com/office/drawing/2014/main" id="{8E12A87D-CDFE-025E-2771-BAAD59D27117}"/>
              </a:ext>
            </a:extLst>
          </p:cNvPr>
          <p:cNvPicPr>
            <a:picLocks noChangeAspect="1"/>
          </p:cNvPicPr>
          <p:nvPr/>
        </p:nvPicPr>
        <p:blipFill>
          <a:blip r:embed="rId2"/>
          <a:stretch>
            <a:fillRect/>
          </a:stretch>
        </p:blipFill>
        <p:spPr>
          <a:xfrm>
            <a:off x="3947338" y="1690688"/>
            <a:ext cx="7772400" cy="3949083"/>
          </a:xfrm>
          <a:prstGeom prst="rect">
            <a:avLst/>
          </a:prstGeom>
        </p:spPr>
      </p:pic>
      <p:grpSp>
        <p:nvGrpSpPr>
          <p:cNvPr id="6" name="Group 5">
            <a:extLst>
              <a:ext uri="{FF2B5EF4-FFF2-40B4-BE49-F238E27FC236}">
                <a16:creationId xmlns:a16="http://schemas.microsoft.com/office/drawing/2014/main" id="{3758D375-2B06-D7D4-7BFE-2CBB01C04462}"/>
              </a:ext>
            </a:extLst>
          </p:cNvPr>
          <p:cNvGrpSpPr/>
          <p:nvPr/>
        </p:nvGrpSpPr>
        <p:grpSpPr>
          <a:xfrm>
            <a:off x="733934" y="2972732"/>
            <a:ext cx="2649879" cy="1384995"/>
            <a:chOff x="1316065" y="2044005"/>
            <a:chExt cx="2649879" cy="1384995"/>
          </a:xfrm>
        </p:grpSpPr>
        <p:sp>
          <p:nvSpPr>
            <p:cNvPr id="7" name="TextBox 6">
              <a:extLst>
                <a:ext uri="{FF2B5EF4-FFF2-40B4-BE49-F238E27FC236}">
                  <a16:creationId xmlns:a16="http://schemas.microsoft.com/office/drawing/2014/main" id="{2C52E513-E5DF-17BD-8D84-889FD41AAD21}"/>
                </a:ext>
              </a:extLst>
            </p:cNvPr>
            <p:cNvSpPr txBox="1"/>
            <p:nvPr/>
          </p:nvSpPr>
          <p:spPr>
            <a:xfrm>
              <a:off x="1316065" y="2044005"/>
              <a:ext cx="2649879" cy="1384995"/>
            </a:xfrm>
            <a:prstGeom prst="rect">
              <a:avLst/>
            </a:prstGeom>
            <a:noFill/>
          </p:spPr>
          <p:txBody>
            <a:bodyPr wrap="square">
              <a:spAutoFit/>
            </a:bodyPr>
            <a:lstStyle/>
            <a:p>
              <a:r>
                <a:rPr lang="en-US" sz="2800" dirty="0">
                  <a:latin typeface="Courier New" panose="02070309020205020404" pitchFamily="49" charset="0"/>
                  <a:cs typeface="Courier New" panose="02070309020205020404" pitchFamily="49" charset="0"/>
                </a:rPr>
                <a:t>  0 1 0 (2) </a:t>
              </a:r>
            </a:p>
            <a:p>
              <a:r>
                <a:rPr lang="en-US" sz="2800" dirty="0">
                  <a:latin typeface="Courier New" panose="02070309020205020404" pitchFamily="49" charset="0"/>
                  <a:cs typeface="Courier New" panose="02070309020205020404" pitchFamily="49" charset="0"/>
                </a:rPr>
                <a:t>+ 1 0 1 (5)</a:t>
              </a:r>
            </a:p>
            <a:p>
              <a:r>
                <a:rPr lang="en-US" sz="2800" dirty="0">
                  <a:latin typeface="Courier New" panose="02070309020205020404" pitchFamily="49" charset="0"/>
                  <a:cs typeface="Courier New" panose="02070309020205020404" pitchFamily="49" charset="0"/>
                </a:rPr>
                <a:t>  1 1 1 (7)</a:t>
              </a:r>
            </a:p>
          </p:txBody>
        </p:sp>
        <p:cxnSp>
          <p:nvCxnSpPr>
            <p:cNvPr id="8" name="Straight Connector 7">
              <a:extLst>
                <a:ext uri="{FF2B5EF4-FFF2-40B4-BE49-F238E27FC236}">
                  <a16:creationId xmlns:a16="http://schemas.microsoft.com/office/drawing/2014/main" id="{9E643644-CD7A-36A7-4C02-DB6F4BA5928D}"/>
                </a:ext>
              </a:extLst>
            </p:cNvPr>
            <p:cNvCxnSpPr>
              <a:cxnSpLocks/>
            </p:cNvCxnSpPr>
            <p:nvPr/>
          </p:nvCxnSpPr>
          <p:spPr>
            <a:xfrm>
              <a:off x="1430964" y="2972732"/>
              <a:ext cx="1371600" cy="0"/>
            </a:xfrm>
            <a:prstGeom prst="line">
              <a:avLst/>
            </a:prstGeom>
            <a:ln w="381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034775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nt">
            <a:extLst>
              <a:ext uri="{FF2B5EF4-FFF2-40B4-BE49-F238E27FC236}">
                <a16:creationId xmlns:a16="http://schemas.microsoft.com/office/drawing/2014/main" id="{E3A94B9C-D3C5-C56F-07F6-A834189B38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solidFill>
            <a:schemeClr val="bg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Rectangle 14">
            <a:extLst>
              <a:ext uri="{FF2B5EF4-FFF2-40B4-BE49-F238E27FC236}">
                <a16:creationId xmlns:a16="http://schemas.microsoft.com/office/drawing/2014/main" id="{08F72913-C480-59EE-C37C-20FC0B3DAD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433048" cy="6858000"/>
          </a:xfrm>
          <a:prstGeom prst="rect">
            <a:avLst/>
          </a:prstGeom>
          <a:ln>
            <a:noFill/>
          </a:ln>
          <a:effectLst>
            <a:outerShdw blurRad="317500" dist="127000" dir="2400000" sx="95000" sy="95000" algn="t"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7" name="Rectangle 16">
            <a:extLst>
              <a:ext uri="{FF2B5EF4-FFF2-40B4-BE49-F238E27FC236}">
                <a16:creationId xmlns:a16="http://schemas.microsoft.com/office/drawing/2014/main" id="{5D060B5E-AA35-C2C0-EB61-1506F4EAE6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101195" cy="6858000"/>
          </a:xfrm>
          <a:prstGeom prst="rect">
            <a:avLst/>
          </a:prstGeom>
          <a:ln>
            <a:noFill/>
          </a:ln>
          <a:effectLst>
            <a:outerShdw blurRad="317500" dist="127000" dir="3000000" sx="93000" sy="93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9884AB6-B5B7-FE8F-16BF-C0C11C6E4F95}"/>
              </a:ext>
            </a:extLst>
          </p:cNvPr>
          <p:cNvSpPr>
            <a:spLocks noGrp="1"/>
          </p:cNvSpPr>
          <p:nvPr>
            <p:ph type="title"/>
          </p:nvPr>
        </p:nvSpPr>
        <p:spPr>
          <a:xfrm>
            <a:off x="758951" y="758952"/>
            <a:ext cx="4549337" cy="2278319"/>
          </a:xfrm>
        </p:spPr>
        <p:txBody>
          <a:bodyPr anchor="t">
            <a:normAutofit/>
          </a:bodyPr>
          <a:lstStyle/>
          <a:p>
            <a:r>
              <a:rPr lang="en-US" sz="4000"/>
              <a:t>Three Bit Adder Component</a:t>
            </a:r>
          </a:p>
        </p:txBody>
      </p:sp>
      <p:pic>
        <p:nvPicPr>
          <p:cNvPr id="8" name="Picture 7" descr="This is a circuit showing the use of the three bit adder component from the gates tool.">
            <a:extLst>
              <a:ext uri="{FF2B5EF4-FFF2-40B4-BE49-F238E27FC236}">
                <a16:creationId xmlns:a16="http://schemas.microsoft.com/office/drawing/2014/main" id="{D621F43C-7D8D-D6D3-5782-FA59234F7DDC}"/>
              </a:ext>
            </a:extLst>
          </p:cNvPr>
          <p:cNvPicPr>
            <a:picLocks noChangeAspect="1"/>
          </p:cNvPicPr>
          <p:nvPr/>
        </p:nvPicPr>
        <p:blipFill>
          <a:blip r:embed="rId2"/>
          <a:stretch>
            <a:fillRect/>
          </a:stretch>
        </p:blipFill>
        <p:spPr>
          <a:xfrm>
            <a:off x="5694710" y="870953"/>
            <a:ext cx="5435465" cy="3157037"/>
          </a:xfrm>
          <a:prstGeom prst="rect">
            <a:avLst/>
          </a:prstGeom>
        </p:spPr>
      </p:pic>
      <p:sp>
        <p:nvSpPr>
          <p:cNvPr id="3" name="Content Placeholder 2">
            <a:extLst>
              <a:ext uri="{FF2B5EF4-FFF2-40B4-BE49-F238E27FC236}">
                <a16:creationId xmlns:a16="http://schemas.microsoft.com/office/drawing/2014/main" id="{2A4C551A-0698-0477-F7DB-1306E0A21B5F}"/>
              </a:ext>
            </a:extLst>
          </p:cNvPr>
          <p:cNvSpPr>
            <a:spLocks noGrp="1"/>
          </p:cNvSpPr>
          <p:nvPr>
            <p:ph idx="1"/>
          </p:nvPr>
        </p:nvSpPr>
        <p:spPr>
          <a:xfrm>
            <a:off x="6786995" y="3429000"/>
            <a:ext cx="3972791" cy="2811079"/>
          </a:xfrm>
        </p:spPr>
        <p:txBody>
          <a:bodyPr anchor="ctr">
            <a:normAutofit/>
          </a:bodyPr>
          <a:lstStyle/>
          <a:p>
            <a:r>
              <a:rPr lang="en-US" sz="2000"/>
              <a:t>Once we know how to make something, add a component to our design system</a:t>
            </a:r>
          </a:p>
        </p:txBody>
      </p:sp>
      <p:grpSp>
        <p:nvGrpSpPr>
          <p:cNvPr id="4" name="Group 3">
            <a:extLst>
              <a:ext uri="{FF2B5EF4-FFF2-40B4-BE49-F238E27FC236}">
                <a16:creationId xmlns:a16="http://schemas.microsoft.com/office/drawing/2014/main" id="{9B5D532C-C226-72DD-F43F-7C6E9D17CFB3}"/>
              </a:ext>
            </a:extLst>
          </p:cNvPr>
          <p:cNvGrpSpPr/>
          <p:nvPr/>
        </p:nvGrpSpPr>
        <p:grpSpPr>
          <a:xfrm>
            <a:off x="765612" y="3680609"/>
            <a:ext cx="4549338" cy="2377773"/>
            <a:chOff x="1316065" y="2044005"/>
            <a:chExt cx="2649879" cy="1384995"/>
          </a:xfrm>
        </p:grpSpPr>
        <p:sp>
          <p:nvSpPr>
            <p:cNvPr id="5" name="TextBox 4">
              <a:extLst>
                <a:ext uri="{FF2B5EF4-FFF2-40B4-BE49-F238E27FC236}">
                  <a16:creationId xmlns:a16="http://schemas.microsoft.com/office/drawing/2014/main" id="{598D413D-AA55-A7CC-E207-ED5315D9564D}"/>
                </a:ext>
              </a:extLst>
            </p:cNvPr>
            <p:cNvSpPr txBox="1"/>
            <p:nvPr/>
          </p:nvSpPr>
          <p:spPr>
            <a:xfrm>
              <a:off x="1316065" y="2044005"/>
              <a:ext cx="2649879" cy="1384995"/>
            </a:xfrm>
            <a:prstGeom prst="rect">
              <a:avLst/>
            </a:prstGeom>
            <a:noFill/>
          </p:spPr>
          <p:txBody>
            <a:bodyPr wrap="square">
              <a:spAutoFit/>
            </a:bodyPr>
            <a:lstStyle/>
            <a:p>
              <a:pPr defTabSz="1563624">
                <a:spcAft>
                  <a:spcPts val="600"/>
                </a:spcAft>
              </a:pPr>
              <a:r>
                <a:rPr lang="en-US" sz="4788" kern="1200">
                  <a:solidFill>
                    <a:schemeClr val="tx1"/>
                  </a:solidFill>
                  <a:latin typeface="Courier New" panose="02070309020205020404" pitchFamily="49" charset="0"/>
                  <a:ea typeface="+mn-ea"/>
                  <a:cs typeface="Courier New" panose="02070309020205020404" pitchFamily="49" charset="0"/>
                </a:rPr>
                <a:t>  0 1 0 (2) </a:t>
              </a:r>
            </a:p>
            <a:p>
              <a:pPr defTabSz="1563624">
                <a:spcAft>
                  <a:spcPts val="600"/>
                </a:spcAft>
              </a:pPr>
              <a:r>
                <a:rPr lang="en-US" sz="4788" kern="1200">
                  <a:solidFill>
                    <a:schemeClr val="tx1"/>
                  </a:solidFill>
                  <a:latin typeface="Courier New" panose="02070309020205020404" pitchFamily="49" charset="0"/>
                  <a:ea typeface="+mn-ea"/>
                  <a:cs typeface="Courier New" panose="02070309020205020404" pitchFamily="49" charset="0"/>
                </a:rPr>
                <a:t>+ 1 0 1 (5)</a:t>
              </a:r>
            </a:p>
            <a:p>
              <a:pPr defTabSz="1563624">
                <a:spcAft>
                  <a:spcPts val="600"/>
                </a:spcAft>
              </a:pPr>
              <a:r>
                <a:rPr lang="en-US" sz="4788" kern="1200">
                  <a:solidFill>
                    <a:schemeClr val="tx1"/>
                  </a:solidFill>
                  <a:latin typeface="Courier New" panose="02070309020205020404" pitchFamily="49" charset="0"/>
                  <a:ea typeface="+mn-ea"/>
                  <a:cs typeface="Courier New" panose="02070309020205020404" pitchFamily="49" charset="0"/>
                </a:rPr>
                <a:t>  1 1 1 (7)</a:t>
              </a:r>
              <a:endParaRPr lang="en-US" sz="2800">
                <a:latin typeface="Courier New" panose="02070309020205020404" pitchFamily="49" charset="0"/>
                <a:cs typeface="Courier New" panose="02070309020205020404" pitchFamily="49" charset="0"/>
              </a:endParaRPr>
            </a:p>
          </p:txBody>
        </p:sp>
        <p:cxnSp>
          <p:nvCxnSpPr>
            <p:cNvPr id="6" name="Straight Connector 5">
              <a:extLst>
                <a:ext uri="{FF2B5EF4-FFF2-40B4-BE49-F238E27FC236}">
                  <a16:creationId xmlns:a16="http://schemas.microsoft.com/office/drawing/2014/main" id="{7699C9AE-F817-7F6D-1858-63005BB361FA}"/>
                </a:ext>
              </a:extLst>
            </p:cNvPr>
            <p:cNvCxnSpPr>
              <a:cxnSpLocks/>
            </p:cNvCxnSpPr>
            <p:nvPr/>
          </p:nvCxnSpPr>
          <p:spPr>
            <a:xfrm>
              <a:off x="1430964" y="2972732"/>
              <a:ext cx="1371600" cy="0"/>
            </a:xfrm>
            <a:prstGeom prst="line">
              <a:avLst/>
            </a:prstGeom>
            <a:ln w="381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050473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B533E5-B8D5-35F6-FEED-D2FC5A61A21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A31E31A-3CBC-0AE9-9130-2E0D98061B45}"/>
              </a:ext>
            </a:extLst>
          </p:cNvPr>
          <p:cNvSpPr>
            <a:spLocks noGrp="1"/>
          </p:cNvSpPr>
          <p:nvPr>
            <p:ph type="title"/>
          </p:nvPr>
        </p:nvSpPr>
        <p:spPr/>
        <p:txBody>
          <a:bodyPr/>
          <a:lstStyle/>
          <a:p>
            <a:r>
              <a:rPr lang="en-US" dirty="0"/>
              <a:t>Storing data with gates</a:t>
            </a:r>
          </a:p>
        </p:txBody>
      </p:sp>
      <p:sp>
        <p:nvSpPr>
          <p:cNvPr id="3" name="Text Placeholder 2">
            <a:extLst>
              <a:ext uri="{FF2B5EF4-FFF2-40B4-BE49-F238E27FC236}">
                <a16:creationId xmlns:a16="http://schemas.microsoft.com/office/drawing/2014/main" id="{F69D1709-0EE7-7656-D745-C559AD4457AB}"/>
              </a:ext>
            </a:extLst>
          </p:cNvPr>
          <p:cNvSpPr>
            <a:spLocks noGrp="1"/>
          </p:cNvSpPr>
          <p:nvPr>
            <p:ph type="body" idx="1"/>
          </p:nvPr>
        </p:nvSpPr>
        <p:spPr/>
        <p:txBody>
          <a:bodyPr/>
          <a:lstStyle/>
          <a:p>
            <a:r>
              <a:rPr lang="en-US" dirty="0"/>
              <a:t>Latches and Flip-Flops</a:t>
            </a:r>
          </a:p>
        </p:txBody>
      </p:sp>
    </p:spTree>
    <p:extLst>
      <p:ext uri="{BB962C8B-B14F-4D97-AF65-F5344CB8AC3E}">
        <p14:creationId xmlns:p14="http://schemas.microsoft.com/office/powerpoint/2010/main" val="39204292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ABEAFA4-4C4F-286E-D661-DBDE17450858}"/>
              </a:ext>
            </a:extLst>
          </p:cNvPr>
          <p:cNvSpPr>
            <a:spLocks noGrp="1"/>
          </p:cNvSpPr>
          <p:nvPr>
            <p:ph type="title"/>
          </p:nvPr>
        </p:nvSpPr>
        <p:spPr/>
        <p:txBody>
          <a:bodyPr/>
          <a:lstStyle/>
          <a:p>
            <a:r>
              <a:rPr lang="en-US" dirty="0"/>
              <a:t>Storing Data Using Feedback Loops</a:t>
            </a:r>
          </a:p>
        </p:txBody>
      </p:sp>
      <p:sp>
        <p:nvSpPr>
          <p:cNvPr id="7" name="Content Placeholder 6">
            <a:extLst>
              <a:ext uri="{FF2B5EF4-FFF2-40B4-BE49-F238E27FC236}">
                <a16:creationId xmlns:a16="http://schemas.microsoft.com/office/drawing/2014/main" id="{1AA9BEB4-511A-F92F-02E8-3AEB606FCF15}"/>
              </a:ext>
            </a:extLst>
          </p:cNvPr>
          <p:cNvSpPr>
            <a:spLocks noGrp="1"/>
          </p:cNvSpPr>
          <p:nvPr>
            <p:ph idx="1"/>
          </p:nvPr>
        </p:nvSpPr>
        <p:spPr>
          <a:xfrm>
            <a:off x="838200" y="1690688"/>
            <a:ext cx="5257800" cy="1960150"/>
          </a:xfrm>
        </p:spPr>
        <p:txBody>
          <a:bodyPr>
            <a:normAutofit lnSpcReduction="10000"/>
          </a:bodyPr>
          <a:lstStyle/>
          <a:p>
            <a:r>
              <a:rPr lang="en-US" dirty="0"/>
              <a:t>The simplest latch is a "Set-Reset" latch using two NOR gates</a:t>
            </a:r>
          </a:p>
          <a:p>
            <a:r>
              <a:rPr lang="en-US" dirty="0"/>
              <a:t>The output of each NOR gate is connected to the one of the inputs of the other NOR gate</a:t>
            </a:r>
          </a:p>
        </p:txBody>
      </p:sp>
      <p:pic>
        <p:nvPicPr>
          <p:cNvPr id="5" name="Picture 4" descr="A diagram of an SR flip flop with two NOR gates with feedback loops with the output of each NOR as one of the inputs of the other NOR.  The S and R inputs are connected to the other inputs of the NOR gates.   It is an animated GIF that highlights the Set and Reset operations and the feedback loops that latch the stored value in place.">
            <a:extLst>
              <a:ext uri="{FF2B5EF4-FFF2-40B4-BE49-F238E27FC236}">
                <a16:creationId xmlns:a16="http://schemas.microsoft.com/office/drawing/2014/main" id="{70A3CA80-F942-0FF6-1E9E-1A79ABDB85A1}"/>
              </a:ext>
            </a:extLst>
          </p:cNvPr>
          <p:cNvPicPr>
            <a:picLocks noChangeAspect="1"/>
          </p:cNvPicPr>
          <p:nvPr/>
        </p:nvPicPr>
        <p:blipFill>
          <a:blip r:embed="rId2"/>
          <a:stretch>
            <a:fillRect/>
          </a:stretch>
        </p:blipFill>
        <p:spPr>
          <a:xfrm>
            <a:off x="7299958" y="1949347"/>
            <a:ext cx="4053842" cy="2959305"/>
          </a:xfrm>
          <a:prstGeom prst="rect">
            <a:avLst/>
          </a:prstGeom>
        </p:spPr>
      </p:pic>
      <p:sp>
        <p:nvSpPr>
          <p:cNvPr id="9" name="TextBox 8">
            <a:extLst>
              <a:ext uri="{FF2B5EF4-FFF2-40B4-BE49-F238E27FC236}">
                <a16:creationId xmlns:a16="http://schemas.microsoft.com/office/drawing/2014/main" id="{A045B35B-CF0D-8E0D-1693-AB0BF2820F70}"/>
              </a:ext>
            </a:extLst>
          </p:cNvPr>
          <p:cNvSpPr txBox="1"/>
          <p:nvPr/>
        </p:nvSpPr>
        <p:spPr>
          <a:xfrm>
            <a:off x="6277650" y="5338605"/>
            <a:ext cx="6098458" cy="369332"/>
          </a:xfrm>
          <a:prstGeom prst="rect">
            <a:avLst/>
          </a:prstGeom>
          <a:noFill/>
        </p:spPr>
        <p:txBody>
          <a:bodyPr wrap="square">
            <a:spAutoFit/>
          </a:bodyPr>
          <a:lstStyle/>
          <a:p>
            <a:r>
              <a:rPr lang="en-US" dirty="0"/>
              <a:t>https://</a:t>
            </a:r>
            <a:r>
              <a:rPr lang="en-US" dirty="0" err="1"/>
              <a:t>en.wikipedia.org</a:t>
            </a:r>
            <a:r>
              <a:rPr lang="en-US" dirty="0"/>
              <a:t>/wiki/Flip-flop_%28electronics%29</a:t>
            </a:r>
          </a:p>
        </p:txBody>
      </p:sp>
      <p:graphicFrame>
        <p:nvGraphicFramePr>
          <p:cNvPr id="11" name="Table 10">
            <a:extLst>
              <a:ext uri="{FF2B5EF4-FFF2-40B4-BE49-F238E27FC236}">
                <a16:creationId xmlns:a16="http://schemas.microsoft.com/office/drawing/2014/main" id="{61CEF7E0-19E5-07ED-48E8-042243DF8890}"/>
              </a:ext>
            </a:extLst>
          </p:cNvPr>
          <p:cNvGraphicFramePr>
            <a:graphicFrameLocks noGrp="1"/>
          </p:cNvGraphicFramePr>
          <p:nvPr>
            <p:extLst>
              <p:ext uri="{D42A27DB-BD31-4B8C-83A1-F6EECF244321}">
                <p14:modId xmlns:p14="http://schemas.microsoft.com/office/powerpoint/2010/main" val="446015806"/>
              </p:ext>
            </p:extLst>
          </p:nvPr>
        </p:nvGraphicFramePr>
        <p:xfrm>
          <a:off x="959109" y="3925234"/>
          <a:ext cx="2118381" cy="1960150"/>
        </p:xfrm>
        <a:graphic>
          <a:graphicData uri="http://schemas.openxmlformats.org/drawingml/2006/table">
            <a:tbl>
              <a:tblPr firstRow="1" bandRow="1">
                <a:tableStyleId>{5C22544A-7EE6-4342-B048-85BDC9FD1C3A}</a:tableStyleId>
              </a:tblPr>
              <a:tblGrid>
                <a:gridCol w="706127">
                  <a:extLst>
                    <a:ext uri="{9D8B030D-6E8A-4147-A177-3AD203B41FA5}">
                      <a16:colId xmlns:a16="http://schemas.microsoft.com/office/drawing/2014/main" val="1071248141"/>
                    </a:ext>
                  </a:extLst>
                </a:gridCol>
                <a:gridCol w="706127">
                  <a:extLst>
                    <a:ext uri="{9D8B030D-6E8A-4147-A177-3AD203B41FA5}">
                      <a16:colId xmlns:a16="http://schemas.microsoft.com/office/drawing/2014/main" val="2618565763"/>
                    </a:ext>
                  </a:extLst>
                </a:gridCol>
                <a:gridCol w="706127">
                  <a:extLst>
                    <a:ext uri="{9D8B030D-6E8A-4147-A177-3AD203B41FA5}">
                      <a16:colId xmlns:a16="http://schemas.microsoft.com/office/drawing/2014/main" val="2416198014"/>
                    </a:ext>
                  </a:extLst>
                </a:gridCol>
              </a:tblGrid>
              <a:tr h="392030">
                <a:tc>
                  <a:txBody>
                    <a:bodyPr/>
                    <a:lstStyle/>
                    <a:p>
                      <a:pPr algn="ctr"/>
                      <a:r>
                        <a:rPr lang="en-US" dirty="0"/>
                        <a:t>A</a:t>
                      </a:r>
                    </a:p>
                  </a:txBody>
                  <a:tcPr/>
                </a:tc>
                <a:tc>
                  <a:txBody>
                    <a:bodyPr/>
                    <a:lstStyle/>
                    <a:p>
                      <a:pPr algn="ctr"/>
                      <a:r>
                        <a:rPr lang="en-US" dirty="0"/>
                        <a:t>B</a:t>
                      </a:r>
                    </a:p>
                  </a:txBody>
                  <a:tcPr/>
                </a:tc>
                <a:tc>
                  <a:txBody>
                    <a:bodyPr/>
                    <a:lstStyle/>
                    <a:p>
                      <a:pPr algn="ctr"/>
                      <a:r>
                        <a:rPr lang="en-US" dirty="0"/>
                        <a:t>NOR</a:t>
                      </a:r>
                    </a:p>
                  </a:txBody>
                  <a:tcPr/>
                </a:tc>
                <a:extLst>
                  <a:ext uri="{0D108BD9-81ED-4DB2-BD59-A6C34878D82A}">
                    <a16:rowId xmlns:a16="http://schemas.microsoft.com/office/drawing/2014/main" val="3588159787"/>
                  </a:ext>
                </a:extLst>
              </a:tr>
              <a:tr h="392030">
                <a:tc>
                  <a:txBody>
                    <a:bodyPr/>
                    <a:lstStyle/>
                    <a:p>
                      <a:pPr algn="ctr"/>
                      <a:r>
                        <a:rPr lang="en-US" dirty="0"/>
                        <a:t>0</a:t>
                      </a:r>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3061539733"/>
                  </a:ext>
                </a:extLst>
              </a:tr>
              <a:tr h="392030">
                <a:tc>
                  <a:txBody>
                    <a:bodyPr/>
                    <a:lstStyle/>
                    <a:p>
                      <a:pPr algn="ctr"/>
                      <a:r>
                        <a:rPr lang="en-US" dirty="0"/>
                        <a:t>0</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1244367929"/>
                  </a:ext>
                </a:extLst>
              </a:tr>
              <a:tr h="392030">
                <a:tc>
                  <a:txBody>
                    <a:bodyPr/>
                    <a:lstStyle/>
                    <a:p>
                      <a:pPr algn="ctr"/>
                      <a:r>
                        <a:rPr lang="en-US" dirty="0"/>
                        <a:t>1</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93639549"/>
                  </a:ext>
                </a:extLst>
              </a:tr>
              <a:tr h="392030">
                <a:tc>
                  <a:txBody>
                    <a:bodyPr/>
                    <a:lstStyle/>
                    <a:p>
                      <a:pPr algn="ctr"/>
                      <a:r>
                        <a:rPr lang="en-US" dirty="0"/>
                        <a:t>1</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1222571218"/>
                  </a:ext>
                </a:extLst>
              </a:tr>
            </a:tbl>
          </a:graphicData>
        </a:graphic>
      </p:graphicFrame>
      <p:graphicFrame>
        <p:nvGraphicFramePr>
          <p:cNvPr id="2" name="Table 1">
            <a:extLst>
              <a:ext uri="{FF2B5EF4-FFF2-40B4-BE49-F238E27FC236}">
                <a16:creationId xmlns:a16="http://schemas.microsoft.com/office/drawing/2014/main" id="{835F5D76-2C93-E6AE-20DC-41CD141669F6}"/>
              </a:ext>
            </a:extLst>
          </p:cNvPr>
          <p:cNvGraphicFramePr>
            <a:graphicFrameLocks noGrp="1"/>
          </p:cNvGraphicFramePr>
          <p:nvPr>
            <p:extLst>
              <p:ext uri="{D42A27DB-BD31-4B8C-83A1-F6EECF244321}">
                <p14:modId xmlns:p14="http://schemas.microsoft.com/office/powerpoint/2010/main" val="2342861293"/>
              </p:ext>
            </p:extLst>
          </p:nvPr>
        </p:nvGraphicFramePr>
        <p:xfrm>
          <a:off x="3679469" y="3928577"/>
          <a:ext cx="2425147" cy="1960150"/>
        </p:xfrm>
        <a:graphic>
          <a:graphicData uri="http://schemas.openxmlformats.org/drawingml/2006/table">
            <a:tbl>
              <a:tblPr firstRow="1" bandRow="1">
                <a:tableStyleId>{5C22544A-7EE6-4342-B048-85BDC9FD1C3A}</a:tableStyleId>
              </a:tblPr>
              <a:tblGrid>
                <a:gridCol w="705144">
                  <a:extLst>
                    <a:ext uri="{9D8B030D-6E8A-4147-A177-3AD203B41FA5}">
                      <a16:colId xmlns:a16="http://schemas.microsoft.com/office/drawing/2014/main" val="1071248141"/>
                    </a:ext>
                  </a:extLst>
                </a:gridCol>
                <a:gridCol w="705144">
                  <a:extLst>
                    <a:ext uri="{9D8B030D-6E8A-4147-A177-3AD203B41FA5}">
                      <a16:colId xmlns:a16="http://schemas.microsoft.com/office/drawing/2014/main" val="2618565763"/>
                    </a:ext>
                  </a:extLst>
                </a:gridCol>
                <a:gridCol w="1014859">
                  <a:extLst>
                    <a:ext uri="{9D8B030D-6E8A-4147-A177-3AD203B41FA5}">
                      <a16:colId xmlns:a16="http://schemas.microsoft.com/office/drawing/2014/main" val="2416198014"/>
                    </a:ext>
                  </a:extLst>
                </a:gridCol>
              </a:tblGrid>
              <a:tr h="392030">
                <a:tc>
                  <a:txBody>
                    <a:bodyPr/>
                    <a:lstStyle/>
                    <a:p>
                      <a:pPr algn="ctr"/>
                      <a:r>
                        <a:rPr lang="en-US" dirty="0"/>
                        <a:t>S</a:t>
                      </a:r>
                    </a:p>
                  </a:txBody>
                  <a:tcPr/>
                </a:tc>
                <a:tc>
                  <a:txBody>
                    <a:bodyPr/>
                    <a:lstStyle/>
                    <a:p>
                      <a:pPr algn="ctr"/>
                      <a:r>
                        <a:rPr lang="en-US" dirty="0"/>
                        <a:t>R</a:t>
                      </a:r>
                    </a:p>
                  </a:txBody>
                  <a:tcPr/>
                </a:tc>
                <a:tc>
                  <a:txBody>
                    <a:bodyPr/>
                    <a:lstStyle/>
                    <a:p>
                      <a:pPr algn="ctr"/>
                      <a:r>
                        <a:rPr lang="en-US" dirty="0"/>
                        <a:t>Q</a:t>
                      </a:r>
                    </a:p>
                  </a:txBody>
                  <a:tcPr/>
                </a:tc>
                <a:extLst>
                  <a:ext uri="{0D108BD9-81ED-4DB2-BD59-A6C34878D82A}">
                    <a16:rowId xmlns:a16="http://schemas.microsoft.com/office/drawing/2014/main" val="3588159787"/>
                  </a:ext>
                </a:extLst>
              </a:tr>
              <a:tr h="392030">
                <a:tc>
                  <a:txBody>
                    <a:bodyPr/>
                    <a:lstStyle/>
                    <a:p>
                      <a:pPr algn="ctr"/>
                      <a:r>
                        <a:rPr lang="en-US" dirty="0"/>
                        <a:t>0</a:t>
                      </a:r>
                    </a:p>
                  </a:txBody>
                  <a:tcPr/>
                </a:tc>
                <a:tc>
                  <a:txBody>
                    <a:bodyPr/>
                    <a:lstStyle/>
                    <a:p>
                      <a:pPr algn="ctr"/>
                      <a:r>
                        <a:rPr lang="en-US" dirty="0"/>
                        <a:t>0</a:t>
                      </a:r>
                    </a:p>
                  </a:txBody>
                  <a:tcPr/>
                </a:tc>
                <a:tc>
                  <a:txBody>
                    <a:bodyPr/>
                    <a:lstStyle/>
                    <a:p>
                      <a:pPr algn="ctr"/>
                      <a:r>
                        <a:rPr lang="en-US" dirty="0"/>
                        <a:t>Maintain</a:t>
                      </a:r>
                    </a:p>
                  </a:txBody>
                  <a:tcPr/>
                </a:tc>
                <a:extLst>
                  <a:ext uri="{0D108BD9-81ED-4DB2-BD59-A6C34878D82A}">
                    <a16:rowId xmlns:a16="http://schemas.microsoft.com/office/drawing/2014/main" val="3061539733"/>
                  </a:ext>
                </a:extLst>
              </a:tr>
              <a:tr h="392030">
                <a:tc>
                  <a:txBody>
                    <a:bodyPr/>
                    <a:lstStyle/>
                    <a:p>
                      <a:pPr algn="ctr"/>
                      <a:r>
                        <a:rPr lang="en-US" dirty="0"/>
                        <a:t>0</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1244367929"/>
                  </a:ext>
                </a:extLst>
              </a:tr>
              <a:tr h="392030">
                <a:tc>
                  <a:txBody>
                    <a:bodyPr/>
                    <a:lstStyle/>
                    <a:p>
                      <a:pPr algn="ctr"/>
                      <a:r>
                        <a:rPr lang="en-US" dirty="0"/>
                        <a:t>1</a:t>
                      </a:r>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93639549"/>
                  </a:ext>
                </a:extLst>
              </a:tr>
              <a:tr h="392030">
                <a:tc>
                  <a:txBody>
                    <a:bodyPr/>
                    <a:lstStyle/>
                    <a:p>
                      <a:pPr algn="ctr"/>
                      <a:r>
                        <a:rPr lang="en-US" dirty="0"/>
                        <a:t>1</a:t>
                      </a:r>
                    </a:p>
                  </a:txBody>
                  <a:tcPr/>
                </a:tc>
                <a:tc>
                  <a:txBody>
                    <a:bodyPr/>
                    <a:lstStyle/>
                    <a:p>
                      <a:pPr algn="ctr"/>
                      <a:r>
                        <a:rPr lang="en-US" dirty="0"/>
                        <a:t>1</a:t>
                      </a:r>
                    </a:p>
                  </a:txBody>
                  <a:tcPr/>
                </a:tc>
                <a:tc>
                  <a:txBody>
                    <a:bodyPr/>
                    <a:lstStyle/>
                    <a:p>
                      <a:pPr algn="ctr"/>
                      <a:r>
                        <a:rPr lang="en-US" dirty="0"/>
                        <a:t>???</a:t>
                      </a:r>
                    </a:p>
                  </a:txBody>
                  <a:tcPr/>
                </a:tc>
                <a:extLst>
                  <a:ext uri="{0D108BD9-81ED-4DB2-BD59-A6C34878D82A}">
                    <a16:rowId xmlns:a16="http://schemas.microsoft.com/office/drawing/2014/main" val="1222571218"/>
                  </a:ext>
                </a:extLst>
              </a:tr>
            </a:tbl>
          </a:graphicData>
        </a:graphic>
      </p:graphicFrame>
    </p:spTree>
    <p:extLst>
      <p:ext uri="{BB962C8B-B14F-4D97-AF65-F5344CB8AC3E}">
        <p14:creationId xmlns:p14="http://schemas.microsoft.com/office/powerpoint/2010/main" val="14485376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630C51-EA7C-42D1-0189-BABB6D3CEFAB}"/>
              </a:ext>
            </a:extLst>
          </p:cNvPr>
          <p:cNvSpPr>
            <a:spLocks noGrp="1"/>
          </p:cNvSpPr>
          <p:nvPr>
            <p:ph type="title"/>
          </p:nvPr>
        </p:nvSpPr>
        <p:spPr/>
        <p:txBody>
          <a:bodyPr/>
          <a:lstStyle/>
          <a:p>
            <a:r>
              <a:rPr lang="en-US" dirty="0"/>
              <a:t>SR Flip-Flop / Latch</a:t>
            </a:r>
          </a:p>
        </p:txBody>
      </p:sp>
      <p:sp>
        <p:nvSpPr>
          <p:cNvPr id="3" name="Content Placeholder 2">
            <a:extLst>
              <a:ext uri="{FF2B5EF4-FFF2-40B4-BE49-F238E27FC236}">
                <a16:creationId xmlns:a16="http://schemas.microsoft.com/office/drawing/2014/main" id="{2007EBEB-ED05-228B-0D9B-DA6D5E928736}"/>
              </a:ext>
            </a:extLst>
          </p:cNvPr>
          <p:cNvSpPr>
            <a:spLocks noGrp="1"/>
          </p:cNvSpPr>
          <p:nvPr>
            <p:ph idx="1"/>
          </p:nvPr>
        </p:nvSpPr>
        <p:spPr>
          <a:xfrm>
            <a:off x="838200" y="1825625"/>
            <a:ext cx="4220497" cy="4351338"/>
          </a:xfrm>
        </p:spPr>
        <p:txBody>
          <a:bodyPr/>
          <a:lstStyle/>
          <a:p>
            <a:r>
              <a:rPr lang="en-US" dirty="0"/>
              <a:t>When S and R are zero, the latch maintains its value</a:t>
            </a:r>
          </a:p>
          <a:p>
            <a:r>
              <a:rPr lang="en-US" dirty="0"/>
              <a:t>When S=0 and R=1 the internal value becomes 0</a:t>
            </a:r>
          </a:p>
          <a:p>
            <a:r>
              <a:rPr lang="en-US" dirty="0"/>
              <a:t>When S=1 and R=0 the internal value becomes 0</a:t>
            </a:r>
          </a:p>
          <a:p>
            <a:r>
              <a:rPr lang="en-US" dirty="0"/>
              <a:t>Setting both to 1 means output is undefined</a:t>
            </a:r>
          </a:p>
          <a:p>
            <a:endParaRPr lang="en-US" dirty="0"/>
          </a:p>
        </p:txBody>
      </p:sp>
      <p:graphicFrame>
        <p:nvGraphicFramePr>
          <p:cNvPr id="5" name="Table 4">
            <a:extLst>
              <a:ext uri="{FF2B5EF4-FFF2-40B4-BE49-F238E27FC236}">
                <a16:creationId xmlns:a16="http://schemas.microsoft.com/office/drawing/2014/main" id="{210830A2-C2E7-F6DB-9BF9-07F586321F6E}"/>
              </a:ext>
            </a:extLst>
          </p:cNvPr>
          <p:cNvGraphicFramePr>
            <a:graphicFrameLocks noGrp="1"/>
          </p:cNvGraphicFramePr>
          <p:nvPr>
            <p:extLst>
              <p:ext uri="{D42A27DB-BD31-4B8C-83A1-F6EECF244321}">
                <p14:modId xmlns:p14="http://schemas.microsoft.com/office/powerpoint/2010/main" val="1996773130"/>
              </p:ext>
            </p:extLst>
          </p:nvPr>
        </p:nvGraphicFramePr>
        <p:xfrm>
          <a:off x="7133305" y="1269054"/>
          <a:ext cx="2425147" cy="1960150"/>
        </p:xfrm>
        <a:graphic>
          <a:graphicData uri="http://schemas.openxmlformats.org/drawingml/2006/table">
            <a:tbl>
              <a:tblPr firstRow="1" bandRow="1">
                <a:tableStyleId>{5C22544A-7EE6-4342-B048-85BDC9FD1C3A}</a:tableStyleId>
              </a:tblPr>
              <a:tblGrid>
                <a:gridCol w="705144">
                  <a:extLst>
                    <a:ext uri="{9D8B030D-6E8A-4147-A177-3AD203B41FA5}">
                      <a16:colId xmlns:a16="http://schemas.microsoft.com/office/drawing/2014/main" val="1071248141"/>
                    </a:ext>
                  </a:extLst>
                </a:gridCol>
                <a:gridCol w="705144">
                  <a:extLst>
                    <a:ext uri="{9D8B030D-6E8A-4147-A177-3AD203B41FA5}">
                      <a16:colId xmlns:a16="http://schemas.microsoft.com/office/drawing/2014/main" val="2618565763"/>
                    </a:ext>
                  </a:extLst>
                </a:gridCol>
                <a:gridCol w="1014859">
                  <a:extLst>
                    <a:ext uri="{9D8B030D-6E8A-4147-A177-3AD203B41FA5}">
                      <a16:colId xmlns:a16="http://schemas.microsoft.com/office/drawing/2014/main" val="2416198014"/>
                    </a:ext>
                  </a:extLst>
                </a:gridCol>
              </a:tblGrid>
              <a:tr h="392030">
                <a:tc>
                  <a:txBody>
                    <a:bodyPr/>
                    <a:lstStyle/>
                    <a:p>
                      <a:pPr algn="ctr"/>
                      <a:r>
                        <a:rPr lang="en-US" dirty="0"/>
                        <a:t>S</a:t>
                      </a:r>
                    </a:p>
                  </a:txBody>
                  <a:tcPr/>
                </a:tc>
                <a:tc>
                  <a:txBody>
                    <a:bodyPr/>
                    <a:lstStyle/>
                    <a:p>
                      <a:pPr algn="ctr"/>
                      <a:r>
                        <a:rPr lang="en-US" dirty="0"/>
                        <a:t>R</a:t>
                      </a:r>
                    </a:p>
                  </a:txBody>
                  <a:tcPr/>
                </a:tc>
                <a:tc>
                  <a:txBody>
                    <a:bodyPr/>
                    <a:lstStyle/>
                    <a:p>
                      <a:pPr algn="ctr"/>
                      <a:r>
                        <a:rPr lang="en-US" dirty="0"/>
                        <a:t>Q</a:t>
                      </a:r>
                    </a:p>
                  </a:txBody>
                  <a:tcPr/>
                </a:tc>
                <a:extLst>
                  <a:ext uri="{0D108BD9-81ED-4DB2-BD59-A6C34878D82A}">
                    <a16:rowId xmlns:a16="http://schemas.microsoft.com/office/drawing/2014/main" val="3588159787"/>
                  </a:ext>
                </a:extLst>
              </a:tr>
              <a:tr h="392030">
                <a:tc>
                  <a:txBody>
                    <a:bodyPr/>
                    <a:lstStyle/>
                    <a:p>
                      <a:pPr algn="ctr"/>
                      <a:r>
                        <a:rPr lang="en-US" dirty="0"/>
                        <a:t>0</a:t>
                      </a:r>
                    </a:p>
                  </a:txBody>
                  <a:tcPr/>
                </a:tc>
                <a:tc>
                  <a:txBody>
                    <a:bodyPr/>
                    <a:lstStyle/>
                    <a:p>
                      <a:pPr algn="ctr"/>
                      <a:r>
                        <a:rPr lang="en-US" dirty="0"/>
                        <a:t>0</a:t>
                      </a:r>
                    </a:p>
                  </a:txBody>
                  <a:tcPr/>
                </a:tc>
                <a:tc>
                  <a:txBody>
                    <a:bodyPr/>
                    <a:lstStyle/>
                    <a:p>
                      <a:pPr algn="ctr"/>
                      <a:r>
                        <a:rPr lang="en-US" dirty="0"/>
                        <a:t>Maintain</a:t>
                      </a:r>
                    </a:p>
                  </a:txBody>
                  <a:tcPr/>
                </a:tc>
                <a:extLst>
                  <a:ext uri="{0D108BD9-81ED-4DB2-BD59-A6C34878D82A}">
                    <a16:rowId xmlns:a16="http://schemas.microsoft.com/office/drawing/2014/main" val="3061539733"/>
                  </a:ext>
                </a:extLst>
              </a:tr>
              <a:tr h="392030">
                <a:tc>
                  <a:txBody>
                    <a:bodyPr/>
                    <a:lstStyle/>
                    <a:p>
                      <a:pPr algn="ctr"/>
                      <a:r>
                        <a:rPr lang="en-US" dirty="0"/>
                        <a:t>0</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1244367929"/>
                  </a:ext>
                </a:extLst>
              </a:tr>
              <a:tr h="392030">
                <a:tc>
                  <a:txBody>
                    <a:bodyPr/>
                    <a:lstStyle/>
                    <a:p>
                      <a:pPr algn="ctr"/>
                      <a:r>
                        <a:rPr lang="en-US" dirty="0"/>
                        <a:t>1</a:t>
                      </a:r>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93639549"/>
                  </a:ext>
                </a:extLst>
              </a:tr>
              <a:tr h="392030">
                <a:tc>
                  <a:txBody>
                    <a:bodyPr/>
                    <a:lstStyle/>
                    <a:p>
                      <a:pPr algn="ctr"/>
                      <a:r>
                        <a:rPr lang="en-US" dirty="0"/>
                        <a:t>1</a:t>
                      </a:r>
                    </a:p>
                  </a:txBody>
                  <a:tcPr/>
                </a:tc>
                <a:tc>
                  <a:txBody>
                    <a:bodyPr/>
                    <a:lstStyle/>
                    <a:p>
                      <a:pPr algn="ctr"/>
                      <a:r>
                        <a:rPr lang="en-US" dirty="0"/>
                        <a:t>1</a:t>
                      </a:r>
                    </a:p>
                  </a:txBody>
                  <a:tcPr/>
                </a:tc>
                <a:tc>
                  <a:txBody>
                    <a:bodyPr/>
                    <a:lstStyle/>
                    <a:p>
                      <a:pPr algn="ctr"/>
                      <a:r>
                        <a:rPr lang="en-US" dirty="0"/>
                        <a:t>???</a:t>
                      </a:r>
                    </a:p>
                  </a:txBody>
                  <a:tcPr/>
                </a:tc>
                <a:extLst>
                  <a:ext uri="{0D108BD9-81ED-4DB2-BD59-A6C34878D82A}">
                    <a16:rowId xmlns:a16="http://schemas.microsoft.com/office/drawing/2014/main" val="1222571218"/>
                  </a:ext>
                </a:extLst>
              </a:tr>
            </a:tbl>
          </a:graphicData>
        </a:graphic>
      </p:graphicFrame>
      <p:pic>
        <p:nvPicPr>
          <p:cNvPr id="9" name="Picture 8" descr="This is a screen shot of the SR flip flop component from the gates tool from this course.">
            <a:extLst>
              <a:ext uri="{FF2B5EF4-FFF2-40B4-BE49-F238E27FC236}">
                <a16:creationId xmlns:a16="http://schemas.microsoft.com/office/drawing/2014/main" id="{A82F5B07-A64F-FD2A-4D10-CCC02655950D}"/>
              </a:ext>
            </a:extLst>
          </p:cNvPr>
          <p:cNvPicPr>
            <a:picLocks noChangeAspect="1"/>
          </p:cNvPicPr>
          <p:nvPr/>
        </p:nvPicPr>
        <p:blipFill>
          <a:blip r:embed="rId2"/>
          <a:stretch>
            <a:fillRect/>
          </a:stretch>
        </p:blipFill>
        <p:spPr>
          <a:xfrm>
            <a:off x="6474053" y="3628797"/>
            <a:ext cx="3743650" cy="2164298"/>
          </a:xfrm>
          <a:prstGeom prst="rect">
            <a:avLst/>
          </a:prstGeom>
        </p:spPr>
      </p:pic>
    </p:spTree>
    <p:extLst>
      <p:ext uri="{BB962C8B-B14F-4D97-AF65-F5344CB8AC3E}">
        <p14:creationId xmlns:p14="http://schemas.microsoft.com/office/powerpoint/2010/main" val="2713304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8284EF-A4A5-5DA8-FD8E-D32C561040FF}"/>
            </a:ext>
          </a:extLst>
        </p:cNvPr>
        <p:cNvGrpSpPr/>
        <p:nvPr/>
      </p:nvGrpSpPr>
      <p:grpSpPr>
        <a:xfrm>
          <a:off x="0" y="0"/>
          <a:ext cx="0" cy="0"/>
          <a:chOff x="0" y="0"/>
          <a:chExt cx="0" cy="0"/>
        </a:xfrm>
      </p:grpSpPr>
      <p:pic>
        <p:nvPicPr>
          <p:cNvPr id="13" name="Picture 12" descr="An SR flip flop component from the gates tool with S=1 and R=0 and output set to 1 (set)">
            <a:extLst>
              <a:ext uri="{FF2B5EF4-FFF2-40B4-BE49-F238E27FC236}">
                <a16:creationId xmlns:a16="http://schemas.microsoft.com/office/drawing/2014/main" id="{5B1C601C-0408-3F55-F177-F99FE86397AE}"/>
              </a:ext>
            </a:extLst>
          </p:cNvPr>
          <p:cNvPicPr>
            <a:picLocks noChangeAspect="1"/>
          </p:cNvPicPr>
          <p:nvPr/>
        </p:nvPicPr>
        <p:blipFill>
          <a:blip r:embed="rId2"/>
          <a:stretch>
            <a:fillRect/>
          </a:stretch>
        </p:blipFill>
        <p:spPr>
          <a:xfrm>
            <a:off x="3633229" y="1433881"/>
            <a:ext cx="4045759" cy="2311862"/>
          </a:xfrm>
          <a:prstGeom prst="rect">
            <a:avLst/>
          </a:prstGeom>
        </p:spPr>
      </p:pic>
      <p:sp>
        <p:nvSpPr>
          <p:cNvPr id="2" name="Title 1">
            <a:extLst>
              <a:ext uri="{FF2B5EF4-FFF2-40B4-BE49-F238E27FC236}">
                <a16:creationId xmlns:a16="http://schemas.microsoft.com/office/drawing/2014/main" id="{5FDE686E-C8A2-6CE8-0E6E-436A6B5AD604}"/>
              </a:ext>
            </a:extLst>
          </p:cNvPr>
          <p:cNvSpPr>
            <a:spLocks noGrp="1"/>
          </p:cNvSpPr>
          <p:nvPr>
            <p:ph type="title"/>
          </p:nvPr>
        </p:nvSpPr>
        <p:spPr>
          <a:xfrm>
            <a:off x="838200" y="365125"/>
            <a:ext cx="2795029" cy="1177925"/>
          </a:xfrm>
        </p:spPr>
        <p:txBody>
          <a:bodyPr>
            <a:normAutofit fontScale="90000"/>
          </a:bodyPr>
          <a:lstStyle/>
          <a:p>
            <a:r>
              <a:rPr lang="en-US" dirty="0"/>
              <a:t>SR Flip-Flop / Latch</a:t>
            </a:r>
          </a:p>
        </p:txBody>
      </p:sp>
      <p:pic>
        <p:nvPicPr>
          <p:cNvPr id="7" name="Picture 6" descr="An SR flip flop component from the gates tool with S=0 and R=0 and output is mintained as 0 from the internal storage logic">
            <a:extLst>
              <a:ext uri="{FF2B5EF4-FFF2-40B4-BE49-F238E27FC236}">
                <a16:creationId xmlns:a16="http://schemas.microsoft.com/office/drawing/2014/main" id="{38D29AFA-C15E-9E95-1DA6-7D24B89774B0}"/>
              </a:ext>
            </a:extLst>
          </p:cNvPr>
          <p:cNvPicPr>
            <a:picLocks noChangeAspect="1"/>
          </p:cNvPicPr>
          <p:nvPr/>
        </p:nvPicPr>
        <p:blipFill>
          <a:blip r:embed="rId3"/>
          <a:stretch>
            <a:fillRect/>
          </a:stretch>
        </p:blipFill>
        <p:spPr>
          <a:xfrm>
            <a:off x="8032052" y="3745743"/>
            <a:ext cx="4159948" cy="2537729"/>
          </a:xfrm>
          <a:prstGeom prst="rect">
            <a:avLst/>
          </a:prstGeom>
        </p:spPr>
      </p:pic>
      <p:pic>
        <p:nvPicPr>
          <p:cNvPr id="9" name="Picture 8" descr="An SR flip flop component from the gates tool with S=0 and R=0 and output is mintained as 1 from the internal storage logic">
            <a:extLst>
              <a:ext uri="{FF2B5EF4-FFF2-40B4-BE49-F238E27FC236}">
                <a16:creationId xmlns:a16="http://schemas.microsoft.com/office/drawing/2014/main" id="{23712266-F736-3406-3BBA-CB79BDEBBEDE}"/>
              </a:ext>
            </a:extLst>
          </p:cNvPr>
          <p:cNvPicPr>
            <a:picLocks noChangeAspect="1"/>
          </p:cNvPicPr>
          <p:nvPr/>
        </p:nvPicPr>
        <p:blipFill>
          <a:blip r:embed="rId4"/>
          <a:stretch>
            <a:fillRect/>
          </a:stretch>
        </p:blipFill>
        <p:spPr>
          <a:xfrm>
            <a:off x="7932349" y="1328461"/>
            <a:ext cx="4111764" cy="2377113"/>
          </a:xfrm>
          <a:prstGeom prst="rect">
            <a:avLst/>
          </a:prstGeom>
        </p:spPr>
      </p:pic>
      <p:pic>
        <p:nvPicPr>
          <p:cNvPr id="11" name="Picture 10" descr="An SR flip flop component from the gates tool with S=0 and R=1 and output set to 0 (reset)">
            <a:extLst>
              <a:ext uri="{FF2B5EF4-FFF2-40B4-BE49-F238E27FC236}">
                <a16:creationId xmlns:a16="http://schemas.microsoft.com/office/drawing/2014/main" id="{AFEA0C19-5049-4484-90C2-960F7F4C412C}"/>
              </a:ext>
            </a:extLst>
          </p:cNvPr>
          <p:cNvPicPr>
            <a:picLocks noChangeAspect="1"/>
          </p:cNvPicPr>
          <p:nvPr/>
        </p:nvPicPr>
        <p:blipFill>
          <a:blip r:embed="rId5"/>
          <a:stretch>
            <a:fillRect/>
          </a:stretch>
        </p:blipFill>
        <p:spPr>
          <a:xfrm>
            <a:off x="3633229" y="3812005"/>
            <a:ext cx="4079640" cy="2264681"/>
          </a:xfrm>
          <a:prstGeom prst="rect">
            <a:avLst/>
          </a:prstGeom>
        </p:spPr>
      </p:pic>
      <p:graphicFrame>
        <p:nvGraphicFramePr>
          <p:cNvPr id="4" name="Table 3">
            <a:extLst>
              <a:ext uri="{FF2B5EF4-FFF2-40B4-BE49-F238E27FC236}">
                <a16:creationId xmlns:a16="http://schemas.microsoft.com/office/drawing/2014/main" id="{9949173D-4C36-D7B3-79E7-6DA2A78D3673}"/>
              </a:ext>
            </a:extLst>
          </p:cNvPr>
          <p:cNvGraphicFramePr>
            <a:graphicFrameLocks noGrp="1"/>
          </p:cNvGraphicFramePr>
          <p:nvPr>
            <p:extLst>
              <p:ext uri="{D42A27DB-BD31-4B8C-83A1-F6EECF244321}">
                <p14:modId xmlns:p14="http://schemas.microsoft.com/office/powerpoint/2010/main" val="1835474831"/>
              </p:ext>
            </p:extLst>
          </p:nvPr>
        </p:nvGraphicFramePr>
        <p:xfrm>
          <a:off x="752938" y="2589812"/>
          <a:ext cx="2425147" cy="1960150"/>
        </p:xfrm>
        <a:graphic>
          <a:graphicData uri="http://schemas.openxmlformats.org/drawingml/2006/table">
            <a:tbl>
              <a:tblPr firstRow="1" bandRow="1">
                <a:tableStyleId>{5C22544A-7EE6-4342-B048-85BDC9FD1C3A}</a:tableStyleId>
              </a:tblPr>
              <a:tblGrid>
                <a:gridCol w="705144">
                  <a:extLst>
                    <a:ext uri="{9D8B030D-6E8A-4147-A177-3AD203B41FA5}">
                      <a16:colId xmlns:a16="http://schemas.microsoft.com/office/drawing/2014/main" val="1071248141"/>
                    </a:ext>
                  </a:extLst>
                </a:gridCol>
                <a:gridCol w="705144">
                  <a:extLst>
                    <a:ext uri="{9D8B030D-6E8A-4147-A177-3AD203B41FA5}">
                      <a16:colId xmlns:a16="http://schemas.microsoft.com/office/drawing/2014/main" val="2618565763"/>
                    </a:ext>
                  </a:extLst>
                </a:gridCol>
                <a:gridCol w="1014859">
                  <a:extLst>
                    <a:ext uri="{9D8B030D-6E8A-4147-A177-3AD203B41FA5}">
                      <a16:colId xmlns:a16="http://schemas.microsoft.com/office/drawing/2014/main" val="2416198014"/>
                    </a:ext>
                  </a:extLst>
                </a:gridCol>
              </a:tblGrid>
              <a:tr h="392030">
                <a:tc>
                  <a:txBody>
                    <a:bodyPr/>
                    <a:lstStyle/>
                    <a:p>
                      <a:pPr algn="ctr"/>
                      <a:r>
                        <a:rPr lang="en-US" dirty="0"/>
                        <a:t>S</a:t>
                      </a:r>
                    </a:p>
                  </a:txBody>
                  <a:tcPr/>
                </a:tc>
                <a:tc>
                  <a:txBody>
                    <a:bodyPr/>
                    <a:lstStyle/>
                    <a:p>
                      <a:pPr algn="ctr"/>
                      <a:r>
                        <a:rPr lang="en-US" dirty="0"/>
                        <a:t>R</a:t>
                      </a:r>
                    </a:p>
                  </a:txBody>
                  <a:tcPr/>
                </a:tc>
                <a:tc>
                  <a:txBody>
                    <a:bodyPr/>
                    <a:lstStyle/>
                    <a:p>
                      <a:pPr algn="ctr"/>
                      <a:r>
                        <a:rPr lang="en-US" dirty="0"/>
                        <a:t>Q</a:t>
                      </a:r>
                    </a:p>
                  </a:txBody>
                  <a:tcPr/>
                </a:tc>
                <a:extLst>
                  <a:ext uri="{0D108BD9-81ED-4DB2-BD59-A6C34878D82A}">
                    <a16:rowId xmlns:a16="http://schemas.microsoft.com/office/drawing/2014/main" val="3588159787"/>
                  </a:ext>
                </a:extLst>
              </a:tr>
              <a:tr h="392030">
                <a:tc>
                  <a:txBody>
                    <a:bodyPr/>
                    <a:lstStyle/>
                    <a:p>
                      <a:pPr algn="ctr"/>
                      <a:r>
                        <a:rPr lang="en-US" dirty="0"/>
                        <a:t>0</a:t>
                      </a:r>
                    </a:p>
                  </a:txBody>
                  <a:tcPr/>
                </a:tc>
                <a:tc>
                  <a:txBody>
                    <a:bodyPr/>
                    <a:lstStyle/>
                    <a:p>
                      <a:pPr algn="ctr"/>
                      <a:r>
                        <a:rPr lang="en-US" dirty="0"/>
                        <a:t>0</a:t>
                      </a:r>
                    </a:p>
                  </a:txBody>
                  <a:tcPr/>
                </a:tc>
                <a:tc>
                  <a:txBody>
                    <a:bodyPr/>
                    <a:lstStyle/>
                    <a:p>
                      <a:pPr algn="ctr"/>
                      <a:r>
                        <a:rPr lang="en-US" dirty="0"/>
                        <a:t>Maintain</a:t>
                      </a:r>
                    </a:p>
                  </a:txBody>
                  <a:tcPr/>
                </a:tc>
                <a:extLst>
                  <a:ext uri="{0D108BD9-81ED-4DB2-BD59-A6C34878D82A}">
                    <a16:rowId xmlns:a16="http://schemas.microsoft.com/office/drawing/2014/main" val="3061539733"/>
                  </a:ext>
                </a:extLst>
              </a:tr>
              <a:tr h="392030">
                <a:tc>
                  <a:txBody>
                    <a:bodyPr/>
                    <a:lstStyle/>
                    <a:p>
                      <a:pPr algn="ctr"/>
                      <a:r>
                        <a:rPr lang="en-US" dirty="0"/>
                        <a:t>0</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1244367929"/>
                  </a:ext>
                </a:extLst>
              </a:tr>
              <a:tr h="392030">
                <a:tc>
                  <a:txBody>
                    <a:bodyPr/>
                    <a:lstStyle/>
                    <a:p>
                      <a:pPr algn="ctr"/>
                      <a:r>
                        <a:rPr lang="en-US" dirty="0"/>
                        <a:t>1</a:t>
                      </a:r>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93639549"/>
                  </a:ext>
                </a:extLst>
              </a:tr>
              <a:tr h="392030">
                <a:tc>
                  <a:txBody>
                    <a:bodyPr/>
                    <a:lstStyle/>
                    <a:p>
                      <a:pPr algn="ctr"/>
                      <a:r>
                        <a:rPr lang="en-US" dirty="0"/>
                        <a:t>1</a:t>
                      </a:r>
                    </a:p>
                  </a:txBody>
                  <a:tcPr/>
                </a:tc>
                <a:tc>
                  <a:txBody>
                    <a:bodyPr/>
                    <a:lstStyle/>
                    <a:p>
                      <a:pPr algn="ctr"/>
                      <a:r>
                        <a:rPr lang="en-US" dirty="0"/>
                        <a:t>1</a:t>
                      </a:r>
                    </a:p>
                  </a:txBody>
                  <a:tcPr/>
                </a:tc>
                <a:tc>
                  <a:txBody>
                    <a:bodyPr/>
                    <a:lstStyle/>
                    <a:p>
                      <a:pPr algn="ctr"/>
                      <a:r>
                        <a:rPr lang="en-US" dirty="0"/>
                        <a:t>???</a:t>
                      </a:r>
                    </a:p>
                  </a:txBody>
                  <a:tcPr/>
                </a:tc>
                <a:extLst>
                  <a:ext uri="{0D108BD9-81ED-4DB2-BD59-A6C34878D82A}">
                    <a16:rowId xmlns:a16="http://schemas.microsoft.com/office/drawing/2014/main" val="1222571218"/>
                  </a:ext>
                </a:extLst>
              </a:tr>
            </a:tbl>
          </a:graphicData>
        </a:graphic>
      </p:graphicFrame>
      <p:sp>
        <p:nvSpPr>
          <p:cNvPr id="6" name="Right Arrow 5">
            <a:extLst>
              <a:ext uri="{FF2B5EF4-FFF2-40B4-BE49-F238E27FC236}">
                <a16:creationId xmlns:a16="http://schemas.microsoft.com/office/drawing/2014/main" id="{37DD310C-CC2E-C504-524E-CB0F7EF2986D}"/>
              </a:ext>
            </a:extLst>
          </p:cNvPr>
          <p:cNvSpPr/>
          <p:nvPr/>
        </p:nvSpPr>
        <p:spPr>
          <a:xfrm>
            <a:off x="6657975" y="2800350"/>
            <a:ext cx="1171575" cy="4572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ight Arrow 7">
            <a:extLst>
              <a:ext uri="{FF2B5EF4-FFF2-40B4-BE49-F238E27FC236}">
                <a16:creationId xmlns:a16="http://schemas.microsoft.com/office/drawing/2014/main" id="{AD1B5D07-2E09-F87E-2D37-CDA98AF6C722}"/>
              </a:ext>
            </a:extLst>
          </p:cNvPr>
          <p:cNvSpPr/>
          <p:nvPr/>
        </p:nvSpPr>
        <p:spPr>
          <a:xfrm>
            <a:off x="6657975" y="5086044"/>
            <a:ext cx="1171575" cy="4572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61E93C7B-5320-CAB0-6EE9-B6024049D7CC}"/>
              </a:ext>
            </a:extLst>
          </p:cNvPr>
          <p:cNvSpPr txBox="1"/>
          <p:nvPr/>
        </p:nvSpPr>
        <p:spPr>
          <a:xfrm>
            <a:off x="4667596" y="849106"/>
            <a:ext cx="1976438" cy="584775"/>
          </a:xfrm>
          <a:prstGeom prst="rect">
            <a:avLst/>
          </a:prstGeom>
          <a:noFill/>
        </p:spPr>
        <p:txBody>
          <a:bodyPr wrap="none" rtlCol="0">
            <a:spAutoFit/>
          </a:bodyPr>
          <a:lstStyle/>
          <a:p>
            <a:r>
              <a:rPr lang="en-US" sz="3200" dirty="0"/>
              <a:t>Set / Reset</a:t>
            </a:r>
          </a:p>
        </p:txBody>
      </p:sp>
      <p:sp>
        <p:nvSpPr>
          <p:cNvPr id="15" name="TextBox 14">
            <a:extLst>
              <a:ext uri="{FF2B5EF4-FFF2-40B4-BE49-F238E27FC236}">
                <a16:creationId xmlns:a16="http://schemas.microsoft.com/office/drawing/2014/main" id="{C12DB22A-47F0-ED0F-BD91-DCCC0DA8E30B}"/>
              </a:ext>
            </a:extLst>
          </p:cNvPr>
          <p:cNvSpPr txBox="1"/>
          <p:nvPr/>
        </p:nvSpPr>
        <p:spPr>
          <a:xfrm>
            <a:off x="8840417" y="849106"/>
            <a:ext cx="2295628" cy="584775"/>
          </a:xfrm>
          <a:prstGeom prst="rect">
            <a:avLst/>
          </a:prstGeom>
          <a:noFill/>
        </p:spPr>
        <p:txBody>
          <a:bodyPr wrap="none" rtlCol="0">
            <a:spAutoFit/>
          </a:bodyPr>
          <a:lstStyle/>
          <a:p>
            <a:r>
              <a:rPr lang="en-US" sz="3200" dirty="0"/>
              <a:t>Stored Value</a:t>
            </a:r>
          </a:p>
        </p:txBody>
      </p:sp>
    </p:spTree>
    <p:extLst>
      <p:ext uri="{BB962C8B-B14F-4D97-AF65-F5344CB8AC3E}">
        <p14:creationId xmlns:p14="http://schemas.microsoft.com/office/powerpoint/2010/main" val="27939555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138D90-0D6F-D2B7-F04F-DDE87DC5F8EA}"/>
              </a:ext>
            </a:extLst>
          </p:cNvPr>
          <p:cNvSpPr>
            <a:spLocks noGrp="1"/>
          </p:cNvSpPr>
          <p:nvPr>
            <p:ph type="title"/>
          </p:nvPr>
        </p:nvSpPr>
        <p:spPr/>
        <p:txBody>
          <a:bodyPr/>
          <a:lstStyle/>
          <a:p>
            <a:r>
              <a:rPr lang="en-US" dirty="0"/>
              <a:t>My Simulators Can't Build an </a:t>
            </a:r>
            <a:r>
              <a:rPr lang="en-US"/>
              <a:t>SR Latch :(</a:t>
            </a:r>
            <a:endParaRPr lang="en-US" dirty="0"/>
          </a:p>
        </p:txBody>
      </p:sp>
      <p:sp>
        <p:nvSpPr>
          <p:cNvPr id="6" name="Content Placeholder 5">
            <a:extLst>
              <a:ext uri="{FF2B5EF4-FFF2-40B4-BE49-F238E27FC236}">
                <a16:creationId xmlns:a16="http://schemas.microsoft.com/office/drawing/2014/main" id="{8E9DA63D-F842-EE29-0653-F4F0E7637F02}"/>
              </a:ext>
            </a:extLst>
          </p:cNvPr>
          <p:cNvSpPr>
            <a:spLocks noGrp="1"/>
          </p:cNvSpPr>
          <p:nvPr>
            <p:ph idx="1"/>
          </p:nvPr>
        </p:nvSpPr>
        <p:spPr>
          <a:xfrm>
            <a:off x="838200" y="1825625"/>
            <a:ext cx="10515600" cy="1031875"/>
          </a:xfrm>
        </p:spPr>
        <p:txBody>
          <a:bodyPr>
            <a:normAutofit/>
          </a:bodyPr>
          <a:lstStyle/>
          <a:p>
            <a:r>
              <a:rPr lang="en-US" dirty="0"/>
              <a:t>My Digital Logic Builder does not handle feedback loops so you can't build a SR latch from two NOR gates (unless I fix it)</a:t>
            </a:r>
          </a:p>
        </p:txBody>
      </p:sp>
      <p:pic>
        <p:nvPicPr>
          <p:cNvPr id="4" name="Picture 3" descr="A failed attempt to build an SR latch in the gates layout tool for this course using two NOR gates.">
            <a:extLst>
              <a:ext uri="{FF2B5EF4-FFF2-40B4-BE49-F238E27FC236}">
                <a16:creationId xmlns:a16="http://schemas.microsoft.com/office/drawing/2014/main" id="{B76C507D-5E54-2365-275D-37F3A69A8840}"/>
              </a:ext>
            </a:extLst>
          </p:cNvPr>
          <p:cNvPicPr>
            <a:picLocks noChangeAspect="1"/>
          </p:cNvPicPr>
          <p:nvPr/>
        </p:nvPicPr>
        <p:blipFill>
          <a:blip r:embed="rId2"/>
          <a:stretch>
            <a:fillRect/>
          </a:stretch>
        </p:blipFill>
        <p:spPr>
          <a:xfrm>
            <a:off x="4644593" y="3225508"/>
            <a:ext cx="3374488" cy="2301329"/>
          </a:xfrm>
          <a:prstGeom prst="rect">
            <a:avLst/>
          </a:prstGeom>
        </p:spPr>
      </p:pic>
      <p:pic>
        <p:nvPicPr>
          <p:cNvPr id="5" name="Picture 4" descr="A diagram of an SR flip flop with two NOR gates with feedback loops with the output of each NOR as one of the inputs of the other NOR.  The S and R inputs are connected to the other inputs of the NOR gates.   It is an animated GIF that highlights the Set and Reset operations and the feedback loops that latch the stored value in place.">
            <a:extLst>
              <a:ext uri="{FF2B5EF4-FFF2-40B4-BE49-F238E27FC236}">
                <a16:creationId xmlns:a16="http://schemas.microsoft.com/office/drawing/2014/main" id="{B94DD2EA-4A57-2A76-2FB8-6B23C56B539C}"/>
              </a:ext>
            </a:extLst>
          </p:cNvPr>
          <p:cNvPicPr>
            <a:picLocks noChangeAspect="1"/>
          </p:cNvPicPr>
          <p:nvPr/>
        </p:nvPicPr>
        <p:blipFill>
          <a:blip r:embed="rId3"/>
          <a:stretch>
            <a:fillRect/>
          </a:stretch>
        </p:blipFill>
        <p:spPr>
          <a:xfrm>
            <a:off x="995362" y="3279228"/>
            <a:ext cx="3152505" cy="2301329"/>
          </a:xfrm>
          <a:prstGeom prst="rect">
            <a:avLst/>
          </a:prstGeom>
        </p:spPr>
      </p:pic>
      <p:sp>
        <p:nvSpPr>
          <p:cNvPr id="7" name="TextBox 6">
            <a:extLst>
              <a:ext uri="{FF2B5EF4-FFF2-40B4-BE49-F238E27FC236}">
                <a16:creationId xmlns:a16="http://schemas.microsoft.com/office/drawing/2014/main" id="{BCA8FFE2-FF1E-A199-2751-925DBDD15174}"/>
              </a:ext>
            </a:extLst>
          </p:cNvPr>
          <p:cNvSpPr txBox="1"/>
          <p:nvPr/>
        </p:nvSpPr>
        <p:spPr>
          <a:xfrm>
            <a:off x="5241617" y="2998799"/>
            <a:ext cx="1958165" cy="400110"/>
          </a:xfrm>
          <a:prstGeom prst="rect">
            <a:avLst/>
          </a:prstGeom>
          <a:noFill/>
        </p:spPr>
        <p:txBody>
          <a:bodyPr wrap="none" rtlCol="0">
            <a:spAutoFit/>
          </a:bodyPr>
          <a:lstStyle/>
          <a:p>
            <a:r>
              <a:rPr lang="en-US" sz="2000" dirty="0"/>
              <a:t>SR Circuit Fails </a:t>
            </a:r>
            <a:r>
              <a:rPr lang="en-US" sz="2000" dirty="0">
                <a:sym typeface="Wingdings" pitchFamily="2" charset="2"/>
              </a:rPr>
              <a:t></a:t>
            </a:r>
            <a:endParaRPr lang="en-US" sz="2000" dirty="0"/>
          </a:p>
        </p:txBody>
      </p:sp>
      <p:pic>
        <p:nvPicPr>
          <p:cNvPr id="8" name="Picture 7" descr="An SR flip flop component from the gates tool working correctly with S=0 and R=0 and output is maintained as 1 from the internal storage logic">
            <a:extLst>
              <a:ext uri="{FF2B5EF4-FFF2-40B4-BE49-F238E27FC236}">
                <a16:creationId xmlns:a16="http://schemas.microsoft.com/office/drawing/2014/main" id="{835A6B10-9A45-7F90-29A8-A66E752F9983}"/>
              </a:ext>
            </a:extLst>
          </p:cNvPr>
          <p:cNvPicPr>
            <a:picLocks noChangeAspect="1"/>
          </p:cNvPicPr>
          <p:nvPr/>
        </p:nvPicPr>
        <p:blipFill>
          <a:blip r:embed="rId4"/>
          <a:stretch>
            <a:fillRect/>
          </a:stretch>
        </p:blipFill>
        <p:spPr>
          <a:xfrm>
            <a:off x="8338647" y="3398909"/>
            <a:ext cx="3531048" cy="2041387"/>
          </a:xfrm>
          <a:prstGeom prst="rect">
            <a:avLst/>
          </a:prstGeom>
        </p:spPr>
      </p:pic>
      <p:sp>
        <p:nvSpPr>
          <p:cNvPr id="9" name="TextBox 8">
            <a:extLst>
              <a:ext uri="{FF2B5EF4-FFF2-40B4-BE49-F238E27FC236}">
                <a16:creationId xmlns:a16="http://schemas.microsoft.com/office/drawing/2014/main" id="{B8C5077D-180A-F492-94E0-7941768F4F87}"/>
              </a:ext>
            </a:extLst>
          </p:cNvPr>
          <p:cNvSpPr txBox="1"/>
          <p:nvPr/>
        </p:nvSpPr>
        <p:spPr>
          <a:xfrm>
            <a:off x="8911593" y="2998799"/>
            <a:ext cx="2442207" cy="400110"/>
          </a:xfrm>
          <a:prstGeom prst="rect">
            <a:avLst/>
          </a:prstGeom>
          <a:noFill/>
        </p:spPr>
        <p:txBody>
          <a:bodyPr wrap="none" rtlCol="0">
            <a:spAutoFit/>
          </a:bodyPr>
          <a:lstStyle/>
          <a:p>
            <a:r>
              <a:rPr lang="en-US" sz="2000" dirty="0"/>
              <a:t>SR Component Works</a:t>
            </a:r>
          </a:p>
        </p:txBody>
      </p:sp>
    </p:spTree>
    <p:extLst>
      <p:ext uri="{BB962C8B-B14F-4D97-AF65-F5344CB8AC3E}">
        <p14:creationId xmlns:p14="http://schemas.microsoft.com/office/powerpoint/2010/main" val="72215814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06DC48-E82F-4AF7-5B6A-EA5B480CD112}"/>
              </a:ext>
            </a:extLst>
          </p:cNvPr>
          <p:cNvSpPr>
            <a:spLocks noGrp="1"/>
          </p:cNvSpPr>
          <p:nvPr>
            <p:ph type="title"/>
          </p:nvPr>
        </p:nvSpPr>
        <p:spPr/>
        <p:txBody>
          <a:bodyPr/>
          <a:lstStyle/>
          <a:p>
            <a:r>
              <a:rPr lang="en-US" dirty="0"/>
              <a:t>Gated D Latch</a:t>
            </a:r>
          </a:p>
        </p:txBody>
      </p:sp>
      <p:sp>
        <p:nvSpPr>
          <p:cNvPr id="3" name="Content Placeholder 2">
            <a:extLst>
              <a:ext uri="{FF2B5EF4-FFF2-40B4-BE49-F238E27FC236}">
                <a16:creationId xmlns:a16="http://schemas.microsoft.com/office/drawing/2014/main" id="{57C73A59-E414-49F6-B603-DFEC60D2A8E8}"/>
              </a:ext>
            </a:extLst>
          </p:cNvPr>
          <p:cNvSpPr>
            <a:spLocks noGrp="1"/>
          </p:cNvSpPr>
          <p:nvPr>
            <p:ph idx="1"/>
          </p:nvPr>
        </p:nvSpPr>
        <p:spPr>
          <a:xfrm>
            <a:off x="838200" y="1825625"/>
            <a:ext cx="5257800" cy="4351338"/>
          </a:xfrm>
        </p:spPr>
        <p:txBody>
          <a:bodyPr/>
          <a:lstStyle/>
          <a:p>
            <a:r>
              <a:rPr lang="en-US" dirty="0"/>
              <a:t>The Gated D Latch has a D (data) and a C (clock) inputs.</a:t>
            </a:r>
          </a:p>
          <a:p>
            <a:r>
              <a:rPr lang="en-US" dirty="0"/>
              <a:t>If C is zero, D is ignored, and the output is the most recent stored value</a:t>
            </a:r>
          </a:p>
          <a:p>
            <a:r>
              <a:rPr lang="en-US" dirty="0"/>
              <a:t>If C is 1, D is copied into the internal state</a:t>
            </a:r>
          </a:p>
        </p:txBody>
      </p:sp>
      <p:pic>
        <p:nvPicPr>
          <p:cNvPr id="5122" name="Picture 2" descr="A gated D latch created by augmenting on an SR NAND latch using a total of four NAND gates.">
            <a:extLst>
              <a:ext uri="{FF2B5EF4-FFF2-40B4-BE49-F238E27FC236}">
                <a16:creationId xmlns:a16="http://schemas.microsoft.com/office/drawing/2014/main" id="{1C9E5DA7-53EF-0D69-8DAC-01272F1B44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99263" y="3704813"/>
            <a:ext cx="3937000" cy="19685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Table 3">
            <a:extLst>
              <a:ext uri="{FF2B5EF4-FFF2-40B4-BE49-F238E27FC236}">
                <a16:creationId xmlns:a16="http://schemas.microsoft.com/office/drawing/2014/main" id="{58FC9432-B967-1CCD-3B98-A4D77EE37219}"/>
              </a:ext>
            </a:extLst>
          </p:cNvPr>
          <p:cNvGraphicFramePr>
            <a:graphicFrameLocks noGrp="1"/>
          </p:cNvGraphicFramePr>
          <p:nvPr>
            <p:extLst>
              <p:ext uri="{D42A27DB-BD31-4B8C-83A1-F6EECF244321}">
                <p14:modId xmlns:p14="http://schemas.microsoft.com/office/powerpoint/2010/main" val="797980361"/>
              </p:ext>
            </p:extLst>
          </p:nvPr>
        </p:nvGraphicFramePr>
        <p:xfrm>
          <a:off x="7410913" y="1184687"/>
          <a:ext cx="2425147" cy="1960150"/>
        </p:xfrm>
        <a:graphic>
          <a:graphicData uri="http://schemas.openxmlformats.org/drawingml/2006/table">
            <a:tbl>
              <a:tblPr firstRow="1" bandRow="1">
                <a:tableStyleId>{5C22544A-7EE6-4342-B048-85BDC9FD1C3A}</a:tableStyleId>
              </a:tblPr>
              <a:tblGrid>
                <a:gridCol w="705144">
                  <a:extLst>
                    <a:ext uri="{9D8B030D-6E8A-4147-A177-3AD203B41FA5}">
                      <a16:colId xmlns:a16="http://schemas.microsoft.com/office/drawing/2014/main" val="1071248141"/>
                    </a:ext>
                  </a:extLst>
                </a:gridCol>
                <a:gridCol w="705144">
                  <a:extLst>
                    <a:ext uri="{9D8B030D-6E8A-4147-A177-3AD203B41FA5}">
                      <a16:colId xmlns:a16="http://schemas.microsoft.com/office/drawing/2014/main" val="2618565763"/>
                    </a:ext>
                  </a:extLst>
                </a:gridCol>
                <a:gridCol w="1014859">
                  <a:extLst>
                    <a:ext uri="{9D8B030D-6E8A-4147-A177-3AD203B41FA5}">
                      <a16:colId xmlns:a16="http://schemas.microsoft.com/office/drawing/2014/main" val="2416198014"/>
                    </a:ext>
                  </a:extLst>
                </a:gridCol>
              </a:tblGrid>
              <a:tr h="392030">
                <a:tc>
                  <a:txBody>
                    <a:bodyPr/>
                    <a:lstStyle/>
                    <a:p>
                      <a:pPr algn="ctr"/>
                      <a:r>
                        <a:rPr lang="en-US" dirty="0"/>
                        <a:t>C</a:t>
                      </a:r>
                    </a:p>
                  </a:txBody>
                  <a:tcPr/>
                </a:tc>
                <a:tc>
                  <a:txBody>
                    <a:bodyPr/>
                    <a:lstStyle/>
                    <a:p>
                      <a:pPr algn="ctr"/>
                      <a:r>
                        <a:rPr lang="en-US" dirty="0"/>
                        <a:t>D</a:t>
                      </a:r>
                    </a:p>
                  </a:txBody>
                  <a:tcPr/>
                </a:tc>
                <a:tc>
                  <a:txBody>
                    <a:bodyPr/>
                    <a:lstStyle/>
                    <a:p>
                      <a:pPr algn="ctr"/>
                      <a:r>
                        <a:rPr lang="en-US" dirty="0"/>
                        <a:t>Q</a:t>
                      </a:r>
                    </a:p>
                  </a:txBody>
                  <a:tcPr/>
                </a:tc>
                <a:extLst>
                  <a:ext uri="{0D108BD9-81ED-4DB2-BD59-A6C34878D82A}">
                    <a16:rowId xmlns:a16="http://schemas.microsoft.com/office/drawing/2014/main" val="3588159787"/>
                  </a:ext>
                </a:extLst>
              </a:tr>
              <a:tr h="392030">
                <a:tc>
                  <a:txBody>
                    <a:bodyPr/>
                    <a:lstStyle/>
                    <a:p>
                      <a:pPr algn="ctr"/>
                      <a:r>
                        <a:rPr lang="en-US" dirty="0"/>
                        <a:t>0</a:t>
                      </a:r>
                    </a:p>
                  </a:txBody>
                  <a:tcPr/>
                </a:tc>
                <a:tc>
                  <a:txBody>
                    <a:bodyPr/>
                    <a:lstStyle/>
                    <a:p>
                      <a:pPr algn="ctr"/>
                      <a:r>
                        <a:rPr lang="en-US" dirty="0"/>
                        <a:t>0</a:t>
                      </a:r>
                    </a:p>
                  </a:txBody>
                  <a:tcPr/>
                </a:tc>
                <a:tc>
                  <a:txBody>
                    <a:bodyPr/>
                    <a:lstStyle/>
                    <a:p>
                      <a:pPr algn="ctr"/>
                      <a:r>
                        <a:rPr lang="en-US" dirty="0"/>
                        <a:t>Maintain</a:t>
                      </a:r>
                    </a:p>
                  </a:txBody>
                  <a:tcPr/>
                </a:tc>
                <a:extLst>
                  <a:ext uri="{0D108BD9-81ED-4DB2-BD59-A6C34878D82A}">
                    <a16:rowId xmlns:a16="http://schemas.microsoft.com/office/drawing/2014/main" val="3061539733"/>
                  </a:ext>
                </a:extLst>
              </a:tr>
              <a:tr h="392030">
                <a:tc>
                  <a:txBody>
                    <a:bodyPr/>
                    <a:lstStyle/>
                    <a:p>
                      <a:pPr algn="ctr"/>
                      <a:r>
                        <a:rPr lang="en-US" dirty="0"/>
                        <a:t>0</a:t>
                      </a:r>
                    </a:p>
                  </a:txBody>
                  <a:tcPr/>
                </a:tc>
                <a:tc>
                  <a:txBody>
                    <a:bodyPr/>
                    <a:lstStyle/>
                    <a:p>
                      <a:pPr algn="ctr"/>
                      <a:r>
                        <a:rPr lang="en-US" dirty="0"/>
                        <a:t>1</a:t>
                      </a:r>
                    </a:p>
                  </a:txBody>
                  <a:tcPr/>
                </a:tc>
                <a:tc>
                  <a:txBody>
                    <a:bodyPr/>
                    <a:lstStyle/>
                    <a:p>
                      <a:pPr algn="ctr"/>
                      <a:r>
                        <a:rPr lang="en-US" dirty="0"/>
                        <a:t>Maintain</a:t>
                      </a:r>
                    </a:p>
                  </a:txBody>
                  <a:tcPr/>
                </a:tc>
                <a:extLst>
                  <a:ext uri="{0D108BD9-81ED-4DB2-BD59-A6C34878D82A}">
                    <a16:rowId xmlns:a16="http://schemas.microsoft.com/office/drawing/2014/main" val="1244367929"/>
                  </a:ext>
                </a:extLst>
              </a:tr>
              <a:tr h="392030">
                <a:tc>
                  <a:txBody>
                    <a:bodyPr/>
                    <a:lstStyle/>
                    <a:p>
                      <a:pPr algn="ctr"/>
                      <a:r>
                        <a:rPr lang="en-US" dirty="0"/>
                        <a:t>1</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93639549"/>
                  </a:ext>
                </a:extLst>
              </a:tr>
              <a:tr h="392030">
                <a:tc>
                  <a:txBody>
                    <a:bodyPr/>
                    <a:lstStyle/>
                    <a:p>
                      <a:pPr algn="ctr"/>
                      <a:r>
                        <a:rPr lang="en-US" dirty="0"/>
                        <a:t>1</a:t>
                      </a:r>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1222571218"/>
                  </a:ext>
                </a:extLst>
              </a:tr>
            </a:tbl>
          </a:graphicData>
        </a:graphic>
      </p:graphicFrame>
      <p:sp>
        <p:nvSpPr>
          <p:cNvPr id="6" name="Rectangle 5">
            <a:extLst>
              <a:ext uri="{FF2B5EF4-FFF2-40B4-BE49-F238E27FC236}">
                <a16:creationId xmlns:a16="http://schemas.microsoft.com/office/drawing/2014/main" id="{B8ACBA28-5311-B634-D3FA-6D4AB3C88AAB}"/>
              </a:ext>
            </a:extLst>
          </p:cNvPr>
          <p:cNvSpPr/>
          <p:nvPr/>
        </p:nvSpPr>
        <p:spPr>
          <a:xfrm>
            <a:off x="6799263" y="5292762"/>
            <a:ext cx="246996" cy="24742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7F414D23-93CE-4993-0D9F-0A7F30DE2C05}"/>
              </a:ext>
            </a:extLst>
          </p:cNvPr>
          <p:cNvSpPr txBox="1"/>
          <p:nvPr/>
        </p:nvSpPr>
        <p:spPr>
          <a:xfrm>
            <a:off x="6777747" y="5206699"/>
            <a:ext cx="300784" cy="400110"/>
          </a:xfrm>
          <a:prstGeom prst="rect">
            <a:avLst/>
          </a:prstGeom>
          <a:noFill/>
        </p:spPr>
        <p:txBody>
          <a:bodyPr wrap="square" rtlCol="0">
            <a:spAutoFit/>
          </a:bodyPr>
          <a:lstStyle/>
          <a:p>
            <a:r>
              <a:rPr lang="en-US" sz="2000" dirty="0"/>
              <a:t>C</a:t>
            </a:r>
          </a:p>
        </p:txBody>
      </p:sp>
    </p:spTree>
    <p:extLst>
      <p:ext uri="{BB962C8B-B14F-4D97-AF65-F5344CB8AC3E}">
        <p14:creationId xmlns:p14="http://schemas.microsoft.com/office/powerpoint/2010/main" val="23895146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FD18E3A-C036-ED0C-FC83-C253716A9AC5}"/>
              </a:ext>
            </a:extLst>
          </p:cNvPr>
          <p:cNvSpPr>
            <a:spLocks noGrp="1"/>
          </p:cNvSpPr>
          <p:nvPr>
            <p:ph type="title"/>
          </p:nvPr>
        </p:nvSpPr>
        <p:spPr>
          <a:xfrm>
            <a:off x="838200" y="365125"/>
            <a:ext cx="5052646" cy="1325563"/>
          </a:xfrm>
        </p:spPr>
        <p:txBody>
          <a:bodyPr/>
          <a:lstStyle/>
          <a:p>
            <a:r>
              <a:rPr lang="en-US" dirty="0"/>
              <a:t>Computer Architecture</a:t>
            </a:r>
          </a:p>
        </p:txBody>
      </p:sp>
      <p:sp>
        <p:nvSpPr>
          <p:cNvPr id="7" name="Content Placeholder 6">
            <a:extLst>
              <a:ext uri="{FF2B5EF4-FFF2-40B4-BE49-F238E27FC236}">
                <a16:creationId xmlns:a16="http://schemas.microsoft.com/office/drawing/2014/main" id="{E49A90A1-4D95-195B-A460-922DCA09E6E6}"/>
              </a:ext>
            </a:extLst>
          </p:cNvPr>
          <p:cNvSpPr>
            <a:spLocks noGrp="1"/>
          </p:cNvSpPr>
          <p:nvPr>
            <p:ph idx="1"/>
          </p:nvPr>
        </p:nvSpPr>
        <p:spPr>
          <a:xfrm>
            <a:off x="838200" y="1825625"/>
            <a:ext cx="4771292" cy="3873194"/>
          </a:xfrm>
        </p:spPr>
        <p:txBody>
          <a:bodyPr>
            <a:normAutofit/>
          </a:bodyPr>
          <a:lstStyle/>
          <a:p>
            <a:r>
              <a:rPr lang="en-US" dirty="0"/>
              <a:t>Within the computer data is moved using electric wires</a:t>
            </a:r>
          </a:p>
          <a:p>
            <a:r>
              <a:rPr lang="en-US" dirty="0"/>
              <a:t>Each wire generally has a voltage that is either a "0" or "1"</a:t>
            </a:r>
          </a:p>
          <a:p>
            <a:r>
              <a:rPr lang="en-US" dirty="0"/>
              <a:t>Wires connect components like the CPU, Memory, or other devices</a:t>
            </a:r>
          </a:p>
        </p:txBody>
      </p:sp>
      <p:pic>
        <p:nvPicPr>
          <p:cNvPr id="1030" name="Picture 6" descr="A sound chip from a 1980's &#10;Commodore 64 connected to the motherboard&#10;">
            <a:extLst>
              <a:ext uri="{FF2B5EF4-FFF2-40B4-BE49-F238E27FC236}">
                <a16:creationId xmlns:a16="http://schemas.microsoft.com/office/drawing/2014/main" id="{2DE2D932-74E9-C4E7-4DB7-F46E04FBC2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01156" y="1175201"/>
            <a:ext cx="5658615" cy="406742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6C714407-5B02-6E11-CFD0-67CDEE2219CD}"/>
              </a:ext>
            </a:extLst>
          </p:cNvPr>
          <p:cNvSpPr txBox="1"/>
          <p:nvPr/>
        </p:nvSpPr>
        <p:spPr>
          <a:xfrm>
            <a:off x="1064968" y="5833756"/>
            <a:ext cx="6101860" cy="369332"/>
          </a:xfrm>
          <a:prstGeom prst="rect">
            <a:avLst/>
          </a:prstGeom>
          <a:noFill/>
        </p:spPr>
        <p:txBody>
          <a:bodyPr wrap="square">
            <a:spAutoFit/>
          </a:bodyPr>
          <a:lstStyle/>
          <a:p>
            <a:r>
              <a:rPr lang="en-US" dirty="0"/>
              <a:t>https://</a:t>
            </a:r>
            <a:r>
              <a:rPr lang="en-US" dirty="0" err="1"/>
              <a:t>en.wikipedia.org</a:t>
            </a:r>
            <a:r>
              <a:rPr lang="en-US" dirty="0"/>
              <a:t>/wiki/</a:t>
            </a:r>
            <a:r>
              <a:rPr lang="en-US" dirty="0" err="1"/>
              <a:t>Printed_circuit_board</a:t>
            </a:r>
            <a:endParaRPr lang="en-US" dirty="0"/>
          </a:p>
        </p:txBody>
      </p:sp>
      <p:sp>
        <p:nvSpPr>
          <p:cNvPr id="8" name="TextBox 7">
            <a:extLst>
              <a:ext uri="{FF2B5EF4-FFF2-40B4-BE49-F238E27FC236}">
                <a16:creationId xmlns:a16="http://schemas.microsoft.com/office/drawing/2014/main" id="{56C366E4-A1E8-1708-F1AA-965C56860991}"/>
              </a:ext>
            </a:extLst>
          </p:cNvPr>
          <p:cNvSpPr txBox="1"/>
          <p:nvPr/>
        </p:nvSpPr>
        <p:spPr>
          <a:xfrm>
            <a:off x="7653167" y="5398477"/>
            <a:ext cx="3299237" cy="923330"/>
          </a:xfrm>
          <a:prstGeom prst="rect">
            <a:avLst/>
          </a:prstGeom>
          <a:noFill/>
        </p:spPr>
        <p:txBody>
          <a:bodyPr wrap="none" rtlCol="0">
            <a:spAutoFit/>
          </a:bodyPr>
          <a:lstStyle/>
          <a:p>
            <a:pPr algn="ctr"/>
            <a:r>
              <a:rPr lang="en-US" dirty="0"/>
              <a:t>A sound chip from a 1980's </a:t>
            </a:r>
          </a:p>
          <a:p>
            <a:pPr algn="ctr"/>
            <a:r>
              <a:rPr lang="en-US" dirty="0"/>
              <a:t>Commodore 64 connected to the</a:t>
            </a:r>
          </a:p>
          <a:p>
            <a:pPr algn="ctr"/>
            <a:r>
              <a:rPr lang="en-US" dirty="0"/>
              <a:t>motherboard</a:t>
            </a:r>
          </a:p>
        </p:txBody>
      </p:sp>
    </p:spTree>
    <p:extLst>
      <p:ext uri="{BB962C8B-B14F-4D97-AF65-F5344CB8AC3E}">
        <p14:creationId xmlns:p14="http://schemas.microsoft.com/office/powerpoint/2010/main" val="42443633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 shot of a D latch component showing D=0 and Clock=1 and the new stored output Q=0.">
            <a:extLst>
              <a:ext uri="{FF2B5EF4-FFF2-40B4-BE49-F238E27FC236}">
                <a16:creationId xmlns:a16="http://schemas.microsoft.com/office/drawing/2014/main" id="{B1AC7DC7-23C0-A099-7DA1-923A8A9A9D5E}"/>
              </a:ext>
            </a:extLst>
          </p:cNvPr>
          <p:cNvPicPr>
            <a:picLocks noChangeAspect="1"/>
          </p:cNvPicPr>
          <p:nvPr/>
        </p:nvPicPr>
        <p:blipFill>
          <a:blip r:embed="rId2"/>
          <a:stretch>
            <a:fillRect/>
          </a:stretch>
        </p:blipFill>
        <p:spPr>
          <a:xfrm>
            <a:off x="8175625" y="1565275"/>
            <a:ext cx="3225800" cy="1727200"/>
          </a:xfrm>
          <a:prstGeom prst="rect">
            <a:avLst/>
          </a:prstGeom>
        </p:spPr>
      </p:pic>
      <p:pic>
        <p:nvPicPr>
          <p:cNvPr id="7" name="Picture 6" descr="A screen shot of a D latch component showing D=1 and Clock=1 and the new stored output Q=1.">
            <a:extLst>
              <a:ext uri="{FF2B5EF4-FFF2-40B4-BE49-F238E27FC236}">
                <a16:creationId xmlns:a16="http://schemas.microsoft.com/office/drawing/2014/main" id="{539C9256-36F9-5461-55F6-A820037F3B81}"/>
              </a:ext>
            </a:extLst>
          </p:cNvPr>
          <p:cNvPicPr>
            <a:picLocks noChangeAspect="1"/>
          </p:cNvPicPr>
          <p:nvPr/>
        </p:nvPicPr>
        <p:blipFill>
          <a:blip r:embed="rId3"/>
          <a:stretch>
            <a:fillRect/>
          </a:stretch>
        </p:blipFill>
        <p:spPr>
          <a:xfrm>
            <a:off x="1249362" y="3429000"/>
            <a:ext cx="2984500" cy="1536700"/>
          </a:xfrm>
          <a:prstGeom prst="rect">
            <a:avLst/>
          </a:prstGeom>
        </p:spPr>
      </p:pic>
      <p:pic>
        <p:nvPicPr>
          <p:cNvPr id="9" name="Picture 8" descr="A screen shot of a D latch component showing D=0 and Clock=0 and maintaining the stored output Q=0.">
            <a:extLst>
              <a:ext uri="{FF2B5EF4-FFF2-40B4-BE49-F238E27FC236}">
                <a16:creationId xmlns:a16="http://schemas.microsoft.com/office/drawing/2014/main" id="{37832463-B8B3-6DF4-98E6-31073973C45E}"/>
              </a:ext>
            </a:extLst>
          </p:cNvPr>
          <p:cNvPicPr>
            <a:picLocks noChangeAspect="1"/>
          </p:cNvPicPr>
          <p:nvPr/>
        </p:nvPicPr>
        <p:blipFill>
          <a:blip r:embed="rId4"/>
          <a:stretch>
            <a:fillRect/>
          </a:stretch>
        </p:blipFill>
        <p:spPr>
          <a:xfrm>
            <a:off x="8347075" y="3565526"/>
            <a:ext cx="2882900" cy="1511300"/>
          </a:xfrm>
          <a:prstGeom prst="rect">
            <a:avLst/>
          </a:prstGeom>
        </p:spPr>
      </p:pic>
      <p:pic>
        <p:nvPicPr>
          <p:cNvPr id="11" name="Picture 10" descr="A screen shot of a D latch component showing changing D=1 while Clock=0 and maintaining the stored output Q=0 (ignoring D while the clock is low)">
            <a:extLst>
              <a:ext uri="{FF2B5EF4-FFF2-40B4-BE49-F238E27FC236}">
                <a16:creationId xmlns:a16="http://schemas.microsoft.com/office/drawing/2014/main" id="{6499A8E8-08C0-5700-3A15-B2784372A163}"/>
              </a:ext>
            </a:extLst>
          </p:cNvPr>
          <p:cNvPicPr>
            <a:picLocks noChangeAspect="1"/>
          </p:cNvPicPr>
          <p:nvPr/>
        </p:nvPicPr>
        <p:blipFill>
          <a:blip r:embed="rId5"/>
          <a:stretch>
            <a:fillRect/>
          </a:stretch>
        </p:blipFill>
        <p:spPr>
          <a:xfrm>
            <a:off x="4572000" y="4649788"/>
            <a:ext cx="3048000" cy="1701800"/>
          </a:xfrm>
          <a:prstGeom prst="rect">
            <a:avLst/>
          </a:prstGeom>
        </p:spPr>
      </p:pic>
      <p:pic>
        <p:nvPicPr>
          <p:cNvPr id="13" name="Picture 12" descr="A screen shot of a D latch component  D=1 and Clock=0 and maintaining the stored output Q=1 (ignore changes to D while the clock is low)">
            <a:extLst>
              <a:ext uri="{FF2B5EF4-FFF2-40B4-BE49-F238E27FC236}">
                <a16:creationId xmlns:a16="http://schemas.microsoft.com/office/drawing/2014/main" id="{7B666FDC-6279-1F46-4AED-63F08E7B50D2}"/>
              </a:ext>
            </a:extLst>
          </p:cNvPr>
          <p:cNvPicPr>
            <a:picLocks noChangeAspect="1"/>
          </p:cNvPicPr>
          <p:nvPr/>
        </p:nvPicPr>
        <p:blipFill>
          <a:blip r:embed="rId6"/>
          <a:stretch>
            <a:fillRect/>
          </a:stretch>
        </p:blipFill>
        <p:spPr>
          <a:xfrm>
            <a:off x="1196975" y="1616075"/>
            <a:ext cx="2997200" cy="1625600"/>
          </a:xfrm>
          <a:prstGeom prst="rect">
            <a:avLst/>
          </a:prstGeom>
        </p:spPr>
      </p:pic>
      <p:pic>
        <p:nvPicPr>
          <p:cNvPr id="15" name="Picture 14" descr="A screen shot of a D latch component showing D=0 and Clock=0 and stored output Q=1.">
            <a:extLst>
              <a:ext uri="{FF2B5EF4-FFF2-40B4-BE49-F238E27FC236}">
                <a16:creationId xmlns:a16="http://schemas.microsoft.com/office/drawing/2014/main" id="{F422572C-B6CA-8BFA-5309-0B5B09551069}"/>
              </a:ext>
            </a:extLst>
          </p:cNvPr>
          <p:cNvPicPr>
            <a:picLocks noChangeAspect="1"/>
          </p:cNvPicPr>
          <p:nvPr/>
        </p:nvPicPr>
        <p:blipFill>
          <a:blip r:embed="rId7"/>
          <a:stretch>
            <a:fillRect/>
          </a:stretch>
        </p:blipFill>
        <p:spPr>
          <a:xfrm>
            <a:off x="4654550" y="506413"/>
            <a:ext cx="3060700" cy="1701800"/>
          </a:xfrm>
          <a:prstGeom prst="rect">
            <a:avLst/>
          </a:prstGeom>
        </p:spPr>
      </p:pic>
      <p:sp>
        <p:nvSpPr>
          <p:cNvPr id="16" name="Right Arrow 15">
            <a:extLst>
              <a:ext uri="{FF2B5EF4-FFF2-40B4-BE49-F238E27FC236}">
                <a16:creationId xmlns:a16="http://schemas.microsoft.com/office/drawing/2014/main" id="{C7B8FDF6-7C8C-0A4E-DEAD-6669D5C5B6B7}"/>
              </a:ext>
            </a:extLst>
          </p:cNvPr>
          <p:cNvSpPr/>
          <p:nvPr/>
        </p:nvSpPr>
        <p:spPr>
          <a:xfrm rot="1290848">
            <a:off x="7044651" y="1865312"/>
            <a:ext cx="871535" cy="37147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ight Arrow 16">
            <a:extLst>
              <a:ext uri="{FF2B5EF4-FFF2-40B4-BE49-F238E27FC236}">
                <a16:creationId xmlns:a16="http://schemas.microsoft.com/office/drawing/2014/main" id="{1E2B7E99-6345-2123-B05C-8D2C82918874}"/>
              </a:ext>
            </a:extLst>
          </p:cNvPr>
          <p:cNvSpPr/>
          <p:nvPr/>
        </p:nvSpPr>
        <p:spPr>
          <a:xfrm rot="13206309">
            <a:off x="3493641" y="4982344"/>
            <a:ext cx="871535" cy="37147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ight Arrow 17">
            <a:extLst>
              <a:ext uri="{FF2B5EF4-FFF2-40B4-BE49-F238E27FC236}">
                <a16:creationId xmlns:a16="http://schemas.microsoft.com/office/drawing/2014/main" id="{8E564190-9094-49B6-AEF6-B0056BB55FC2}"/>
              </a:ext>
            </a:extLst>
          </p:cNvPr>
          <p:cNvSpPr/>
          <p:nvPr/>
        </p:nvSpPr>
        <p:spPr>
          <a:xfrm rot="19619529">
            <a:off x="3711501" y="1521341"/>
            <a:ext cx="871535" cy="37147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ight Arrow 18">
            <a:extLst>
              <a:ext uri="{FF2B5EF4-FFF2-40B4-BE49-F238E27FC236}">
                <a16:creationId xmlns:a16="http://schemas.microsoft.com/office/drawing/2014/main" id="{14416807-3CF0-5EFD-9EA2-A7E0652796E1}"/>
              </a:ext>
            </a:extLst>
          </p:cNvPr>
          <p:cNvSpPr/>
          <p:nvPr/>
        </p:nvSpPr>
        <p:spPr>
          <a:xfrm rot="8891527">
            <a:off x="7518172" y="4947086"/>
            <a:ext cx="871535" cy="37147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ight Arrow 19">
            <a:extLst>
              <a:ext uri="{FF2B5EF4-FFF2-40B4-BE49-F238E27FC236}">
                <a16:creationId xmlns:a16="http://schemas.microsoft.com/office/drawing/2014/main" id="{0C6CB839-DAC4-1CD4-4B3B-BF43CD5650C0}"/>
              </a:ext>
            </a:extLst>
          </p:cNvPr>
          <p:cNvSpPr/>
          <p:nvPr/>
        </p:nvSpPr>
        <p:spPr>
          <a:xfrm rot="16200000">
            <a:off x="2305844" y="3243262"/>
            <a:ext cx="871535" cy="37147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ight Arrow 20">
            <a:extLst>
              <a:ext uri="{FF2B5EF4-FFF2-40B4-BE49-F238E27FC236}">
                <a16:creationId xmlns:a16="http://schemas.microsoft.com/office/drawing/2014/main" id="{09E0BD82-51D5-5A5A-1282-80C43E87BE12}"/>
              </a:ext>
            </a:extLst>
          </p:cNvPr>
          <p:cNvSpPr/>
          <p:nvPr/>
        </p:nvSpPr>
        <p:spPr>
          <a:xfrm rot="5400000">
            <a:off x="9352757" y="3328499"/>
            <a:ext cx="871535" cy="37147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03F51FC3-A5B0-55A1-AD19-9B69599F4C24}"/>
              </a:ext>
            </a:extLst>
          </p:cNvPr>
          <p:cNvSpPr txBox="1"/>
          <p:nvPr/>
        </p:nvSpPr>
        <p:spPr>
          <a:xfrm>
            <a:off x="2913745" y="5316022"/>
            <a:ext cx="849463" cy="369332"/>
          </a:xfrm>
          <a:prstGeom prst="rect">
            <a:avLst/>
          </a:prstGeom>
          <a:noFill/>
        </p:spPr>
        <p:txBody>
          <a:bodyPr wrap="none" rtlCol="0">
            <a:spAutoFit/>
          </a:bodyPr>
          <a:lstStyle/>
          <a:p>
            <a:r>
              <a:rPr lang="en-US" dirty="0"/>
              <a:t>Store 1</a:t>
            </a:r>
          </a:p>
        </p:txBody>
      </p:sp>
      <p:sp>
        <p:nvSpPr>
          <p:cNvPr id="23" name="TextBox 22">
            <a:extLst>
              <a:ext uri="{FF2B5EF4-FFF2-40B4-BE49-F238E27FC236}">
                <a16:creationId xmlns:a16="http://schemas.microsoft.com/office/drawing/2014/main" id="{20DB661B-7411-5714-D47D-FFABEFF4C228}"/>
              </a:ext>
            </a:extLst>
          </p:cNvPr>
          <p:cNvSpPr txBox="1"/>
          <p:nvPr/>
        </p:nvSpPr>
        <p:spPr>
          <a:xfrm>
            <a:off x="7922343" y="1301356"/>
            <a:ext cx="849463" cy="369332"/>
          </a:xfrm>
          <a:prstGeom prst="rect">
            <a:avLst/>
          </a:prstGeom>
          <a:noFill/>
        </p:spPr>
        <p:txBody>
          <a:bodyPr wrap="none" rtlCol="0">
            <a:spAutoFit/>
          </a:bodyPr>
          <a:lstStyle/>
          <a:p>
            <a:r>
              <a:rPr lang="en-US" dirty="0"/>
              <a:t>Store 0</a:t>
            </a:r>
          </a:p>
        </p:txBody>
      </p:sp>
      <p:sp>
        <p:nvSpPr>
          <p:cNvPr id="24" name="TextBox 23">
            <a:extLst>
              <a:ext uri="{FF2B5EF4-FFF2-40B4-BE49-F238E27FC236}">
                <a16:creationId xmlns:a16="http://schemas.microsoft.com/office/drawing/2014/main" id="{7C1B1364-465D-467A-C294-2481C8559C64}"/>
              </a:ext>
            </a:extLst>
          </p:cNvPr>
          <p:cNvSpPr txBox="1"/>
          <p:nvPr/>
        </p:nvSpPr>
        <p:spPr>
          <a:xfrm>
            <a:off x="8166666" y="5246527"/>
            <a:ext cx="983154" cy="369332"/>
          </a:xfrm>
          <a:prstGeom prst="rect">
            <a:avLst/>
          </a:prstGeom>
          <a:noFill/>
        </p:spPr>
        <p:txBody>
          <a:bodyPr wrap="none" rtlCol="0">
            <a:spAutoFit/>
          </a:bodyPr>
          <a:lstStyle/>
          <a:p>
            <a:r>
              <a:rPr lang="en-US" dirty="0"/>
              <a:t>Ignore D</a:t>
            </a:r>
          </a:p>
        </p:txBody>
      </p:sp>
      <p:sp>
        <p:nvSpPr>
          <p:cNvPr id="25" name="TextBox 24">
            <a:extLst>
              <a:ext uri="{FF2B5EF4-FFF2-40B4-BE49-F238E27FC236}">
                <a16:creationId xmlns:a16="http://schemas.microsoft.com/office/drawing/2014/main" id="{653368C6-7788-E5F2-3DD9-679C8C099A13}"/>
              </a:ext>
            </a:extLst>
          </p:cNvPr>
          <p:cNvSpPr txBox="1"/>
          <p:nvPr/>
        </p:nvSpPr>
        <p:spPr>
          <a:xfrm>
            <a:off x="2984878" y="1082470"/>
            <a:ext cx="983154" cy="369332"/>
          </a:xfrm>
          <a:prstGeom prst="rect">
            <a:avLst/>
          </a:prstGeom>
          <a:noFill/>
        </p:spPr>
        <p:txBody>
          <a:bodyPr wrap="none" rtlCol="0">
            <a:spAutoFit/>
          </a:bodyPr>
          <a:lstStyle/>
          <a:p>
            <a:r>
              <a:rPr lang="en-US" dirty="0"/>
              <a:t>Ignore D</a:t>
            </a:r>
          </a:p>
        </p:txBody>
      </p:sp>
      <p:sp>
        <p:nvSpPr>
          <p:cNvPr id="26" name="TextBox 25">
            <a:extLst>
              <a:ext uri="{FF2B5EF4-FFF2-40B4-BE49-F238E27FC236}">
                <a16:creationId xmlns:a16="http://schemas.microsoft.com/office/drawing/2014/main" id="{1CC7287F-E607-E260-360F-567180657D65}"/>
              </a:ext>
            </a:extLst>
          </p:cNvPr>
          <p:cNvSpPr txBox="1"/>
          <p:nvPr/>
        </p:nvSpPr>
        <p:spPr>
          <a:xfrm>
            <a:off x="3189077" y="3246994"/>
            <a:ext cx="1104148" cy="369332"/>
          </a:xfrm>
          <a:prstGeom prst="rect">
            <a:avLst/>
          </a:prstGeom>
          <a:noFill/>
        </p:spPr>
        <p:txBody>
          <a:bodyPr wrap="none" rtlCol="0">
            <a:spAutoFit/>
          </a:bodyPr>
          <a:lstStyle/>
          <a:p>
            <a:r>
              <a:rPr lang="en-US" dirty="0"/>
              <a:t>Clock to 0</a:t>
            </a:r>
          </a:p>
        </p:txBody>
      </p:sp>
      <p:sp>
        <p:nvSpPr>
          <p:cNvPr id="27" name="TextBox 26">
            <a:extLst>
              <a:ext uri="{FF2B5EF4-FFF2-40B4-BE49-F238E27FC236}">
                <a16:creationId xmlns:a16="http://schemas.microsoft.com/office/drawing/2014/main" id="{DF9298A3-05F1-BD2B-B023-02210E2C7404}"/>
              </a:ext>
            </a:extLst>
          </p:cNvPr>
          <p:cNvSpPr txBox="1"/>
          <p:nvPr/>
        </p:nvSpPr>
        <p:spPr>
          <a:xfrm>
            <a:off x="10186419" y="3192660"/>
            <a:ext cx="1104148" cy="369332"/>
          </a:xfrm>
          <a:prstGeom prst="rect">
            <a:avLst/>
          </a:prstGeom>
          <a:noFill/>
        </p:spPr>
        <p:txBody>
          <a:bodyPr wrap="none" rtlCol="0">
            <a:spAutoFit/>
          </a:bodyPr>
          <a:lstStyle/>
          <a:p>
            <a:r>
              <a:rPr lang="en-US" dirty="0"/>
              <a:t>Clock to 0</a:t>
            </a:r>
          </a:p>
        </p:txBody>
      </p:sp>
      <p:sp>
        <p:nvSpPr>
          <p:cNvPr id="28" name="Title 27">
            <a:extLst>
              <a:ext uri="{FF2B5EF4-FFF2-40B4-BE49-F238E27FC236}">
                <a16:creationId xmlns:a16="http://schemas.microsoft.com/office/drawing/2014/main" id="{25E4D8BE-B3B3-73C1-290E-2B31F2105088}"/>
              </a:ext>
            </a:extLst>
          </p:cNvPr>
          <p:cNvSpPr>
            <a:spLocks noGrp="1"/>
          </p:cNvSpPr>
          <p:nvPr>
            <p:ph type="title"/>
          </p:nvPr>
        </p:nvSpPr>
        <p:spPr>
          <a:xfrm>
            <a:off x="4989265" y="2766219"/>
            <a:ext cx="2422746" cy="1325563"/>
          </a:xfrm>
        </p:spPr>
        <p:txBody>
          <a:bodyPr/>
          <a:lstStyle/>
          <a:p>
            <a:pPr algn="ctr"/>
            <a:r>
              <a:rPr lang="en-US" dirty="0"/>
              <a:t>Gated D Latch</a:t>
            </a:r>
          </a:p>
        </p:txBody>
      </p:sp>
    </p:spTree>
    <p:extLst>
      <p:ext uri="{BB962C8B-B14F-4D97-AF65-F5344CB8AC3E}">
        <p14:creationId xmlns:p14="http://schemas.microsoft.com/office/powerpoint/2010/main" val="104052035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F5F90C-899E-4BCD-F891-898ACA3599BA}"/>
              </a:ext>
            </a:extLst>
          </p:cNvPr>
          <p:cNvSpPr>
            <a:spLocks noGrp="1"/>
          </p:cNvSpPr>
          <p:nvPr>
            <p:ph type="title"/>
          </p:nvPr>
        </p:nvSpPr>
        <p:spPr/>
        <p:txBody>
          <a:bodyPr/>
          <a:lstStyle/>
          <a:p>
            <a:r>
              <a:rPr lang="en-US" dirty="0"/>
              <a:t>Stack D Latches to Make a 3-bit Register</a:t>
            </a:r>
          </a:p>
        </p:txBody>
      </p:sp>
      <p:pic>
        <p:nvPicPr>
          <p:cNvPr id="4" name="Picture 3" descr="A three bit with inputs representing ones, twos, and fours columns of a base-2 number.  There is also a clock input. The outputs of each latch is connected to the 1, 2, and 4 inputs of a Nixie tube so we can se the value of the bits stored in the three latches as a number between 0 and 7.  The current value is 5.  Essentially this functions as three on-bit latches collapsed into a single higher level three-bit latch component.">
            <a:extLst>
              <a:ext uri="{FF2B5EF4-FFF2-40B4-BE49-F238E27FC236}">
                <a16:creationId xmlns:a16="http://schemas.microsoft.com/office/drawing/2014/main" id="{41158753-3339-F6E6-D567-391B18A6B33E}"/>
              </a:ext>
            </a:extLst>
          </p:cNvPr>
          <p:cNvPicPr>
            <a:picLocks noChangeAspect="1"/>
          </p:cNvPicPr>
          <p:nvPr/>
        </p:nvPicPr>
        <p:blipFill>
          <a:blip r:embed="rId2"/>
          <a:stretch>
            <a:fillRect/>
          </a:stretch>
        </p:blipFill>
        <p:spPr>
          <a:xfrm>
            <a:off x="6583706" y="1795319"/>
            <a:ext cx="4883828" cy="3519630"/>
          </a:xfrm>
          <a:prstGeom prst="rect">
            <a:avLst/>
          </a:prstGeom>
        </p:spPr>
      </p:pic>
      <p:pic>
        <p:nvPicPr>
          <p:cNvPr id="6" name="Picture 5" descr="Three one bit latches with each representing the ones, twos, and fours columns of a base-2 number.  The clock input is connected ot the clock inputs of each latch.  The outputs of each latch is connected to the 1, 2, and 4 inputs of a Nixie tube so we can se the value of the bits stored in the three latches as a number between 0 and 7.  The current value is 5.">
            <a:extLst>
              <a:ext uri="{FF2B5EF4-FFF2-40B4-BE49-F238E27FC236}">
                <a16:creationId xmlns:a16="http://schemas.microsoft.com/office/drawing/2014/main" id="{7C77BC31-70E5-65C0-16E8-F3817B360B73}"/>
              </a:ext>
            </a:extLst>
          </p:cNvPr>
          <p:cNvPicPr>
            <a:picLocks noChangeAspect="1"/>
          </p:cNvPicPr>
          <p:nvPr/>
        </p:nvPicPr>
        <p:blipFill>
          <a:blip r:embed="rId3"/>
          <a:stretch>
            <a:fillRect/>
          </a:stretch>
        </p:blipFill>
        <p:spPr>
          <a:xfrm>
            <a:off x="994797" y="1690688"/>
            <a:ext cx="5101203" cy="4119705"/>
          </a:xfrm>
          <a:prstGeom prst="rect">
            <a:avLst/>
          </a:prstGeom>
        </p:spPr>
      </p:pic>
    </p:spTree>
    <p:extLst>
      <p:ext uri="{BB962C8B-B14F-4D97-AF65-F5344CB8AC3E}">
        <p14:creationId xmlns:p14="http://schemas.microsoft.com/office/powerpoint/2010/main" val="102355865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D9CF3B-CAB1-17D3-CA8E-9179BE6AA41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833B646-F085-4595-FC4E-E2D41C92BA6A}"/>
              </a:ext>
            </a:extLst>
          </p:cNvPr>
          <p:cNvSpPr>
            <a:spLocks noGrp="1"/>
          </p:cNvSpPr>
          <p:nvPr>
            <p:ph type="title"/>
          </p:nvPr>
        </p:nvSpPr>
        <p:spPr/>
        <p:txBody>
          <a:bodyPr/>
          <a:lstStyle/>
          <a:p>
            <a:r>
              <a:rPr lang="en-US" dirty="0"/>
              <a:t>Speed / Delay / Clocks</a:t>
            </a:r>
          </a:p>
        </p:txBody>
      </p:sp>
      <p:sp>
        <p:nvSpPr>
          <p:cNvPr id="3" name="Text Placeholder 2">
            <a:extLst>
              <a:ext uri="{FF2B5EF4-FFF2-40B4-BE49-F238E27FC236}">
                <a16:creationId xmlns:a16="http://schemas.microsoft.com/office/drawing/2014/main" id="{EDBACD9C-4620-3E91-0131-24183A84209B}"/>
              </a:ext>
            </a:extLst>
          </p:cNvPr>
          <p:cNvSpPr>
            <a:spLocks noGrp="1"/>
          </p:cNvSpPr>
          <p:nvPr>
            <p:ph type="body" idx="1"/>
          </p:nvPr>
        </p:nvSpPr>
        <p:spPr/>
        <p:txBody>
          <a:bodyPr/>
          <a:lstStyle/>
          <a:p>
            <a:r>
              <a:rPr lang="en-US" dirty="0"/>
              <a:t>Latches and Flip-Flops</a:t>
            </a:r>
          </a:p>
        </p:txBody>
      </p:sp>
    </p:spTree>
    <p:extLst>
      <p:ext uri="{BB962C8B-B14F-4D97-AF65-F5344CB8AC3E}">
        <p14:creationId xmlns:p14="http://schemas.microsoft.com/office/powerpoint/2010/main" val="236297381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8DDDD0-3A33-CCC7-1515-742820590F1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6F81CE9-B098-ABB8-1074-A9752184B4B1}"/>
              </a:ext>
            </a:extLst>
          </p:cNvPr>
          <p:cNvSpPr>
            <a:spLocks noGrp="1"/>
          </p:cNvSpPr>
          <p:nvPr>
            <p:ph type="title"/>
          </p:nvPr>
        </p:nvSpPr>
        <p:spPr/>
        <p:txBody>
          <a:bodyPr/>
          <a:lstStyle/>
          <a:p>
            <a:r>
              <a:rPr lang="en-US" dirty="0"/>
              <a:t>Delay</a:t>
            </a:r>
          </a:p>
        </p:txBody>
      </p:sp>
      <p:sp>
        <p:nvSpPr>
          <p:cNvPr id="26" name="Content Placeholder 25">
            <a:extLst>
              <a:ext uri="{FF2B5EF4-FFF2-40B4-BE49-F238E27FC236}">
                <a16:creationId xmlns:a16="http://schemas.microsoft.com/office/drawing/2014/main" id="{F1F72E9E-9E16-F99B-BE64-61E64A11B565}"/>
              </a:ext>
            </a:extLst>
          </p:cNvPr>
          <p:cNvSpPr>
            <a:spLocks noGrp="1"/>
          </p:cNvSpPr>
          <p:nvPr>
            <p:ph idx="1"/>
          </p:nvPr>
        </p:nvSpPr>
        <p:spPr>
          <a:xfrm>
            <a:off x="838200" y="1825625"/>
            <a:ext cx="9663114" cy="1203325"/>
          </a:xfrm>
        </p:spPr>
        <p:txBody>
          <a:bodyPr>
            <a:normAutofit/>
          </a:bodyPr>
          <a:lstStyle/>
          <a:p>
            <a:r>
              <a:rPr lang="en-US" dirty="0"/>
              <a:t>The "longer" a circuit is, the longer it takes for the outputs to "settle" to their final values</a:t>
            </a:r>
          </a:p>
        </p:txBody>
      </p:sp>
      <p:sp>
        <p:nvSpPr>
          <p:cNvPr id="3" name="TextBox 2">
            <a:extLst>
              <a:ext uri="{FF2B5EF4-FFF2-40B4-BE49-F238E27FC236}">
                <a16:creationId xmlns:a16="http://schemas.microsoft.com/office/drawing/2014/main" id="{C0A8596E-E85E-B0D7-E740-1E5F2C7DCAF9}"/>
              </a:ext>
            </a:extLst>
          </p:cNvPr>
          <p:cNvSpPr txBox="1"/>
          <p:nvPr/>
        </p:nvSpPr>
        <p:spPr>
          <a:xfrm>
            <a:off x="1323901" y="3829051"/>
            <a:ext cx="2526654" cy="769441"/>
          </a:xfrm>
          <a:prstGeom prst="rect">
            <a:avLst/>
          </a:prstGeom>
          <a:noFill/>
        </p:spPr>
        <p:txBody>
          <a:bodyPr wrap="none" rtlCol="0">
            <a:spAutoFit/>
          </a:bodyPr>
          <a:lstStyle/>
          <a:p>
            <a:r>
              <a:rPr lang="en-US" sz="4400" dirty="0"/>
              <a:t>Full Adder</a:t>
            </a:r>
          </a:p>
        </p:txBody>
      </p:sp>
      <p:pic>
        <p:nvPicPr>
          <p:cNvPr id="6" name="Picture 5" descr="This is a full adder laid out in the gates tool.  It has three XOR gates and two AND gates.  The point is that it has some “distance” from left to right - which translates to a slight delay form when the inputs are presented on the right to when you can reliably expect that the outputs are stable on the right outputs.">
            <a:extLst>
              <a:ext uri="{FF2B5EF4-FFF2-40B4-BE49-F238E27FC236}">
                <a16:creationId xmlns:a16="http://schemas.microsoft.com/office/drawing/2014/main" id="{CC1370CA-1DAE-5CBA-DF9E-D2CC463B8506}"/>
              </a:ext>
            </a:extLst>
          </p:cNvPr>
          <p:cNvPicPr>
            <a:picLocks noChangeAspect="1"/>
          </p:cNvPicPr>
          <p:nvPr/>
        </p:nvPicPr>
        <p:blipFill>
          <a:blip r:embed="rId3"/>
          <a:stretch>
            <a:fillRect/>
          </a:stretch>
        </p:blipFill>
        <p:spPr>
          <a:xfrm>
            <a:off x="5394960" y="2261418"/>
            <a:ext cx="5958840" cy="3264805"/>
          </a:xfrm>
          <a:prstGeom prst="rect">
            <a:avLst/>
          </a:prstGeom>
        </p:spPr>
      </p:pic>
    </p:spTree>
    <p:extLst>
      <p:ext uri="{BB962C8B-B14F-4D97-AF65-F5344CB8AC3E}">
        <p14:creationId xmlns:p14="http://schemas.microsoft.com/office/powerpoint/2010/main" val="51964935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1" name="Group 220" descr="This is showing a four-bit adder made up if four full adder components">
            <a:extLst>
              <a:ext uri="{FF2B5EF4-FFF2-40B4-BE49-F238E27FC236}">
                <a16:creationId xmlns:a16="http://schemas.microsoft.com/office/drawing/2014/main" id="{FE203921-1C5A-5B7A-6D5A-65E225063FC2}"/>
              </a:ext>
            </a:extLst>
          </p:cNvPr>
          <p:cNvGrpSpPr/>
          <p:nvPr/>
        </p:nvGrpSpPr>
        <p:grpSpPr>
          <a:xfrm>
            <a:off x="920873" y="674962"/>
            <a:ext cx="5775437" cy="5812485"/>
            <a:chOff x="920873" y="674962"/>
            <a:chExt cx="5775437" cy="5812485"/>
          </a:xfrm>
        </p:grpSpPr>
        <p:grpSp>
          <p:nvGrpSpPr>
            <p:cNvPr id="28" name="Group 27">
              <a:extLst>
                <a:ext uri="{FF2B5EF4-FFF2-40B4-BE49-F238E27FC236}">
                  <a16:creationId xmlns:a16="http://schemas.microsoft.com/office/drawing/2014/main" id="{65D54791-1C69-71F3-8A1D-B05AF1FC5059}"/>
                </a:ext>
              </a:extLst>
            </p:cNvPr>
            <p:cNvGrpSpPr/>
            <p:nvPr/>
          </p:nvGrpSpPr>
          <p:grpSpPr>
            <a:xfrm>
              <a:off x="920873" y="674962"/>
              <a:ext cx="1200620" cy="1439588"/>
              <a:chOff x="920873" y="674962"/>
              <a:chExt cx="3794002" cy="4418478"/>
            </a:xfrm>
          </p:grpSpPr>
          <p:sp>
            <p:nvSpPr>
              <p:cNvPr id="9" name="Rectangle 8">
                <a:extLst>
                  <a:ext uri="{FF2B5EF4-FFF2-40B4-BE49-F238E27FC236}">
                    <a16:creationId xmlns:a16="http://schemas.microsoft.com/office/drawing/2014/main" id="{B1A22D74-3278-6871-5824-9E0211688C26}"/>
                  </a:ext>
                </a:extLst>
              </p:cNvPr>
              <p:cNvSpPr/>
              <p:nvPr/>
            </p:nvSpPr>
            <p:spPr>
              <a:xfrm>
                <a:off x="1333835" y="674962"/>
                <a:ext cx="2983622" cy="4418478"/>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sp>
            <p:nvSpPr>
              <p:cNvPr id="10" name="Oval 9">
                <a:extLst>
                  <a:ext uri="{FF2B5EF4-FFF2-40B4-BE49-F238E27FC236}">
                    <a16:creationId xmlns:a16="http://schemas.microsoft.com/office/drawing/2014/main" id="{D22E88F1-4259-CB71-0B48-E003E8D5EFEA}"/>
                  </a:ext>
                </a:extLst>
              </p:cNvPr>
              <p:cNvSpPr/>
              <p:nvPr/>
            </p:nvSpPr>
            <p:spPr>
              <a:xfrm>
                <a:off x="920873" y="2540212"/>
                <a:ext cx="349144" cy="3491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11" name="Oval 10">
                <a:extLst>
                  <a:ext uri="{FF2B5EF4-FFF2-40B4-BE49-F238E27FC236}">
                    <a16:creationId xmlns:a16="http://schemas.microsoft.com/office/drawing/2014/main" id="{6B8C2FB3-5123-9806-1A84-E03419F98224}"/>
                  </a:ext>
                </a:extLst>
              </p:cNvPr>
              <p:cNvSpPr/>
              <p:nvPr/>
            </p:nvSpPr>
            <p:spPr>
              <a:xfrm>
                <a:off x="920876" y="3759438"/>
                <a:ext cx="349144" cy="3491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12" name="Oval 11">
                <a:extLst>
                  <a:ext uri="{FF2B5EF4-FFF2-40B4-BE49-F238E27FC236}">
                    <a16:creationId xmlns:a16="http://schemas.microsoft.com/office/drawing/2014/main" id="{6669BDA7-C17A-8C27-A6CC-0C0DC161445E}"/>
                  </a:ext>
                </a:extLst>
              </p:cNvPr>
              <p:cNvSpPr/>
              <p:nvPr/>
            </p:nvSpPr>
            <p:spPr>
              <a:xfrm>
                <a:off x="4355152" y="1494859"/>
                <a:ext cx="349144" cy="3491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13" name="Oval 12">
                <a:extLst>
                  <a:ext uri="{FF2B5EF4-FFF2-40B4-BE49-F238E27FC236}">
                    <a16:creationId xmlns:a16="http://schemas.microsoft.com/office/drawing/2014/main" id="{C2BAA895-939E-8C6B-89C0-50CF57F51E05}"/>
                  </a:ext>
                </a:extLst>
              </p:cNvPr>
              <p:cNvSpPr/>
              <p:nvPr/>
            </p:nvSpPr>
            <p:spPr>
              <a:xfrm>
                <a:off x="4365731" y="2540212"/>
                <a:ext cx="349144" cy="3491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18" name="Oval 17">
                <a:extLst>
                  <a:ext uri="{FF2B5EF4-FFF2-40B4-BE49-F238E27FC236}">
                    <a16:creationId xmlns:a16="http://schemas.microsoft.com/office/drawing/2014/main" id="{71ED2775-F9F0-81CB-3CFC-3D54A4BC8D01}"/>
                  </a:ext>
                </a:extLst>
              </p:cNvPr>
              <p:cNvSpPr/>
              <p:nvPr/>
            </p:nvSpPr>
            <p:spPr>
              <a:xfrm>
                <a:off x="931456" y="1494859"/>
                <a:ext cx="349144" cy="3491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23" name="TextBox 22">
                <a:extLst>
                  <a:ext uri="{FF2B5EF4-FFF2-40B4-BE49-F238E27FC236}">
                    <a16:creationId xmlns:a16="http://schemas.microsoft.com/office/drawing/2014/main" id="{7CA1977C-3652-9D9F-164F-9AF035F55521}"/>
                  </a:ext>
                </a:extLst>
              </p:cNvPr>
              <p:cNvSpPr txBox="1"/>
              <p:nvPr/>
            </p:nvSpPr>
            <p:spPr>
              <a:xfrm>
                <a:off x="1612106" y="1315490"/>
                <a:ext cx="956589" cy="938067"/>
              </a:xfrm>
              <a:prstGeom prst="rect">
                <a:avLst/>
              </a:prstGeom>
              <a:noFill/>
            </p:spPr>
            <p:txBody>
              <a:bodyPr wrap="none" rtlCol="0">
                <a:spAutoFit/>
              </a:bodyPr>
              <a:lstStyle/>
              <a:p>
                <a:r>
                  <a:rPr lang="en-US" b="1" dirty="0"/>
                  <a:t>CI</a:t>
                </a:r>
              </a:p>
            </p:txBody>
          </p:sp>
          <p:sp>
            <p:nvSpPr>
              <p:cNvPr id="24" name="TextBox 23">
                <a:extLst>
                  <a:ext uri="{FF2B5EF4-FFF2-40B4-BE49-F238E27FC236}">
                    <a16:creationId xmlns:a16="http://schemas.microsoft.com/office/drawing/2014/main" id="{8A745B75-5E48-6F05-0BBB-30E2FB1A938B}"/>
                  </a:ext>
                </a:extLst>
              </p:cNvPr>
              <p:cNvSpPr txBox="1"/>
              <p:nvPr/>
            </p:nvSpPr>
            <p:spPr>
              <a:xfrm>
                <a:off x="1612106" y="2360842"/>
                <a:ext cx="847600" cy="938067"/>
              </a:xfrm>
              <a:prstGeom prst="rect">
                <a:avLst/>
              </a:prstGeom>
              <a:noFill/>
            </p:spPr>
            <p:txBody>
              <a:bodyPr wrap="none" rtlCol="0">
                <a:spAutoFit/>
              </a:bodyPr>
              <a:lstStyle/>
              <a:p>
                <a:r>
                  <a:rPr lang="en-US" b="1" dirty="0"/>
                  <a:t>A</a:t>
                </a:r>
              </a:p>
            </p:txBody>
          </p:sp>
          <p:sp>
            <p:nvSpPr>
              <p:cNvPr id="25" name="TextBox 24">
                <a:extLst>
                  <a:ext uri="{FF2B5EF4-FFF2-40B4-BE49-F238E27FC236}">
                    <a16:creationId xmlns:a16="http://schemas.microsoft.com/office/drawing/2014/main" id="{848D12CA-CDF5-1EDD-677F-BBAB44DEE01E}"/>
                  </a:ext>
                </a:extLst>
              </p:cNvPr>
              <p:cNvSpPr txBox="1"/>
              <p:nvPr/>
            </p:nvSpPr>
            <p:spPr>
              <a:xfrm>
                <a:off x="1612106" y="3580068"/>
                <a:ext cx="822449" cy="938067"/>
              </a:xfrm>
              <a:prstGeom prst="rect">
                <a:avLst/>
              </a:prstGeom>
              <a:noFill/>
            </p:spPr>
            <p:txBody>
              <a:bodyPr wrap="none" rtlCol="0">
                <a:spAutoFit/>
              </a:bodyPr>
              <a:lstStyle/>
              <a:p>
                <a:r>
                  <a:rPr lang="en-US" b="1" dirty="0"/>
                  <a:t>B</a:t>
                </a:r>
              </a:p>
            </p:txBody>
          </p:sp>
          <p:sp>
            <p:nvSpPr>
              <p:cNvPr id="26" name="TextBox 25">
                <a:extLst>
                  <a:ext uri="{FF2B5EF4-FFF2-40B4-BE49-F238E27FC236}">
                    <a16:creationId xmlns:a16="http://schemas.microsoft.com/office/drawing/2014/main" id="{9D91898C-B2E0-90B2-65B1-103EFAF57EE8}"/>
                  </a:ext>
                </a:extLst>
              </p:cNvPr>
              <p:cNvSpPr txBox="1"/>
              <p:nvPr/>
            </p:nvSpPr>
            <p:spPr>
              <a:xfrm>
                <a:off x="3185075" y="1315490"/>
                <a:ext cx="767955" cy="938067"/>
              </a:xfrm>
              <a:prstGeom prst="rect">
                <a:avLst/>
              </a:prstGeom>
              <a:noFill/>
            </p:spPr>
            <p:txBody>
              <a:bodyPr wrap="none" rtlCol="0">
                <a:spAutoFit/>
              </a:bodyPr>
              <a:lstStyle/>
              <a:p>
                <a:pPr algn="r"/>
                <a:r>
                  <a:rPr lang="en-US" b="1" dirty="0"/>
                  <a:t>S</a:t>
                </a:r>
              </a:p>
            </p:txBody>
          </p:sp>
          <p:sp>
            <p:nvSpPr>
              <p:cNvPr id="27" name="TextBox 26">
                <a:extLst>
                  <a:ext uri="{FF2B5EF4-FFF2-40B4-BE49-F238E27FC236}">
                    <a16:creationId xmlns:a16="http://schemas.microsoft.com/office/drawing/2014/main" id="{F2EB2321-9CB4-DA6A-F396-2225084C2DDD}"/>
                  </a:ext>
                </a:extLst>
              </p:cNvPr>
              <p:cNvSpPr txBox="1"/>
              <p:nvPr/>
            </p:nvSpPr>
            <p:spPr>
              <a:xfrm>
                <a:off x="2754489" y="2360842"/>
                <a:ext cx="1198543" cy="938067"/>
              </a:xfrm>
              <a:prstGeom prst="rect">
                <a:avLst/>
              </a:prstGeom>
              <a:noFill/>
            </p:spPr>
            <p:txBody>
              <a:bodyPr wrap="none" rtlCol="0">
                <a:spAutoFit/>
              </a:bodyPr>
              <a:lstStyle/>
              <a:p>
                <a:pPr algn="r"/>
                <a:r>
                  <a:rPr lang="en-US" b="1" dirty="0"/>
                  <a:t>CO</a:t>
                </a:r>
              </a:p>
            </p:txBody>
          </p:sp>
        </p:grpSp>
        <p:grpSp>
          <p:nvGrpSpPr>
            <p:cNvPr id="29" name="Group 28">
              <a:extLst>
                <a:ext uri="{FF2B5EF4-FFF2-40B4-BE49-F238E27FC236}">
                  <a16:creationId xmlns:a16="http://schemas.microsoft.com/office/drawing/2014/main" id="{A60908B2-D871-1609-A86F-469C64B8F314}"/>
                </a:ext>
              </a:extLst>
            </p:cNvPr>
            <p:cNvGrpSpPr/>
            <p:nvPr/>
          </p:nvGrpSpPr>
          <p:grpSpPr>
            <a:xfrm>
              <a:off x="2445812" y="2356124"/>
              <a:ext cx="1200620" cy="1439588"/>
              <a:chOff x="920873" y="674962"/>
              <a:chExt cx="3794002" cy="4418478"/>
            </a:xfrm>
          </p:grpSpPr>
          <p:sp>
            <p:nvSpPr>
              <p:cNvPr id="30" name="Rectangle 29">
                <a:extLst>
                  <a:ext uri="{FF2B5EF4-FFF2-40B4-BE49-F238E27FC236}">
                    <a16:creationId xmlns:a16="http://schemas.microsoft.com/office/drawing/2014/main" id="{2EC58E7C-8562-AA35-4B9F-239071C12843}"/>
                  </a:ext>
                </a:extLst>
              </p:cNvPr>
              <p:cNvSpPr/>
              <p:nvPr/>
            </p:nvSpPr>
            <p:spPr>
              <a:xfrm>
                <a:off x="1333835" y="674962"/>
                <a:ext cx="2983622" cy="4418478"/>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sp>
            <p:nvSpPr>
              <p:cNvPr id="31" name="Oval 30">
                <a:extLst>
                  <a:ext uri="{FF2B5EF4-FFF2-40B4-BE49-F238E27FC236}">
                    <a16:creationId xmlns:a16="http://schemas.microsoft.com/office/drawing/2014/main" id="{FAC6BB95-46A2-E849-CD2D-DC869ABF97A4}"/>
                  </a:ext>
                </a:extLst>
              </p:cNvPr>
              <p:cNvSpPr/>
              <p:nvPr/>
            </p:nvSpPr>
            <p:spPr>
              <a:xfrm>
                <a:off x="920873" y="2540212"/>
                <a:ext cx="349144" cy="3491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32" name="Oval 31">
                <a:extLst>
                  <a:ext uri="{FF2B5EF4-FFF2-40B4-BE49-F238E27FC236}">
                    <a16:creationId xmlns:a16="http://schemas.microsoft.com/office/drawing/2014/main" id="{62C682B9-BFCB-DECA-03F4-2E32738D8C62}"/>
                  </a:ext>
                </a:extLst>
              </p:cNvPr>
              <p:cNvSpPr/>
              <p:nvPr/>
            </p:nvSpPr>
            <p:spPr>
              <a:xfrm>
                <a:off x="920876" y="3759438"/>
                <a:ext cx="349144" cy="3491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33" name="Oval 32">
                <a:extLst>
                  <a:ext uri="{FF2B5EF4-FFF2-40B4-BE49-F238E27FC236}">
                    <a16:creationId xmlns:a16="http://schemas.microsoft.com/office/drawing/2014/main" id="{20F8F774-0C6B-D03E-566B-93DB885D9A42}"/>
                  </a:ext>
                </a:extLst>
              </p:cNvPr>
              <p:cNvSpPr/>
              <p:nvPr/>
            </p:nvSpPr>
            <p:spPr>
              <a:xfrm>
                <a:off x="4355152" y="1494859"/>
                <a:ext cx="349144" cy="3491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34" name="Oval 33">
                <a:extLst>
                  <a:ext uri="{FF2B5EF4-FFF2-40B4-BE49-F238E27FC236}">
                    <a16:creationId xmlns:a16="http://schemas.microsoft.com/office/drawing/2014/main" id="{1DBD03E9-2D23-AE45-AB76-0768F7ECBA9D}"/>
                  </a:ext>
                </a:extLst>
              </p:cNvPr>
              <p:cNvSpPr/>
              <p:nvPr/>
            </p:nvSpPr>
            <p:spPr>
              <a:xfrm>
                <a:off x="4365731" y="2540212"/>
                <a:ext cx="349144" cy="3491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35" name="Oval 34">
                <a:extLst>
                  <a:ext uri="{FF2B5EF4-FFF2-40B4-BE49-F238E27FC236}">
                    <a16:creationId xmlns:a16="http://schemas.microsoft.com/office/drawing/2014/main" id="{AEE54C00-5F58-4CFC-9A08-BB48F08646D1}"/>
                  </a:ext>
                </a:extLst>
              </p:cNvPr>
              <p:cNvSpPr/>
              <p:nvPr/>
            </p:nvSpPr>
            <p:spPr>
              <a:xfrm>
                <a:off x="931456" y="1494859"/>
                <a:ext cx="349144" cy="3491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36" name="TextBox 35">
                <a:extLst>
                  <a:ext uri="{FF2B5EF4-FFF2-40B4-BE49-F238E27FC236}">
                    <a16:creationId xmlns:a16="http://schemas.microsoft.com/office/drawing/2014/main" id="{60A0DF53-7274-E7BB-0263-510D109B67FC}"/>
                  </a:ext>
                </a:extLst>
              </p:cNvPr>
              <p:cNvSpPr txBox="1"/>
              <p:nvPr/>
            </p:nvSpPr>
            <p:spPr>
              <a:xfrm>
                <a:off x="1612106" y="1315490"/>
                <a:ext cx="956589" cy="938067"/>
              </a:xfrm>
              <a:prstGeom prst="rect">
                <a:avLst/>
              </a:prstGeom>
              <a:noFill/>
            </p:spPr>
            <p:txBody>
              <a:bodyPr wrap="none" rtlCol="0">
                <a:spAutoFit/>
              </a:bodyPr>
              <a:lstStyle/>
              <a:p>
                <a:r>
                  <a:rPr lang="en-US" b="1" dirty="0"/>
                  <a:t>CI</a:t>
                </a:r>
              </a:p>
            </p:txBody>
          </p:sp>
          <p:sp>
            <p:nvSpPr>
              <p:cNvPr id="37" name="TextBox 36">
                <a:extLst>
                  <a:ext uri="{FF2B5EF4-FFF2-40B4-BE49-F238E27FC236}">
                    <a16:creationId xmlns:a16="http://schemas.microsoft.com/office/drawing/2014/main" id="{D13C3B6A-7EC0-AA2C-18ED-71BF72E08FF7}"/>
                  </a:ext>
                </a:extLst>
              </p:cNvPr>
              <p:cNvSpPr txBox="1"/>
              <p:nvPr/>
            </p:nvSpPr>
            <p:spPr>
              <a:xfrm>
                <a:off x="1612106" y="2360842"/>
                <a:ext cx="847600" cy="938067"/>
              </a:xfrm>
              <a:prstGeom prst="rect">
                <a:avLst/>
              </a:prstGeom>
              <a:noFill/>
            </p:spPr>
            <p:txBody>
              <a:bodyPr wrap="none" rtlCol="0">
                <a:spAutoFit/>
              </a:bodyPr>
              <a:lstStyle/>
              <a:p>
                <a:r>
                  <a:rPr lang="en-US" b="1" dirty="0"/>
                  <a:t>A</a:t>
                </a:r>
              </a:p>
            </p:txBody>
          </p:sp>
          <p:sp>
            <p:nvSpPr>
              <p:cNvPr id="38" name="TextBox 37">
                <a:extLst>
                  <a:ext uri="{FF2B5EF4-FFF2-40B4-BE49-F238E27FC236}">
                    <a16:creationId xmlns:a16="http://schemas.microsoft.com/office/drawing/2014/main" id="{B8B94754-170E-224A-1A2E-4B827AD888C6}"/>
                  </a:ext>
                </a:extLst>
              </p:cNvPr>
              <p:cNvSpPr txBox="1"/>
              <p:nvPr/>
            </p:nvSpPr>
            <p:spPr>
              <a:xfrm>
                <a:off x="1612106" y="3580068"/>
                <a:ext cx="822449" cy="938067"/>
              </a:xfrm>
              <a:prstGeom prst="rect">
                <a:avLst/>
              </a:prstGeom>
              <a:noFill/>
            </p:spPr>
            <p:txBody>
              <a:bodyPr wrap="none" rtlCol="0">
                <a:spAutoFit/>
              </a:bodyPr>
              <a:lstStyle/>
              <a:p>
                <a:r>
                  <a:rPr lang="en-US" b="1" dirty="0"/>
                  <a:t>B</a:t>
                </a:r>
              </a:p>
            </p:txBody>
          </p:sp>
          <p:sp>
            <p:nvSpPr>
              <p:cNvPr id="39" name="TextBox 38">
                <a:extLst>
                  <a:ext uri="{FF2B5EF4-FFF2-40B4-BE49-F238E27FC236}">
                    <a16:creationId xmlns:a16="http://schemas.microsoft.com/office/drawing/2014/main" id="{A46C869F-3E1F-3757-7E3C-F75519A892A1}"/>
                  </a:ext>
                </a:extLst>
              </p:cNvPr>
              <p:cNvSpPr txBox="1"/>
              <p:nvPr/>
            </p:nvSpPr>
            <p:spPr>
              <a:xfrm>
                <a:off x="3185075" y="1315490"/>
                <a:ext cx="767955" cy="938067"/>
              </a:xfrm>
              <a:prstGeom prst="rect">
                <a:avLst/>
              </a:prstGeom>
              <a:noFill/>
            </p:spPr>
            <p:txBody>
              <a:bodyPr wrap="none" rtlCol="0">
                <a:spAutoFit/>
              </a:bodyPr>
              <a:lstStyle/>
              <a:p>
                <a:pPr algn="r"/>
                <a:r>
                  <a:rPr lang="en-US" b="1" dirty="0"/>
                  <a:t>S</a:t>
                </a:r>
              </a:p>
            </p:txBody>
          </p:sp>
          <p:sp>
            <p:nvSpPr>
              <p:cNvPr id="40" name="TextBox 39">
                <a:extLst>
                  <a:ext uri="{FF2B5EF4-FFF2-40B4-BE49-F238E27FC236}">
                    <a16:creationId xmlns:a16="http://schemas.microsoft.com/office/drawing/2014/main" id="{BA347B57-43DE-9F0F-15D7-C62C3DEBD7AC}"/>
                  </a:ext>
                </a:extLst>
              </p:cNvPr>
              <p:cNvSpPr txBox="1"/>
              <p:nvPr/>
            </p:nvSpPr>
            <p:spPr>
              <a:xfrm>
                <a:off x="2754489" y="2360842"/>
                <a:ext cx="1198543" cy="938067"/>
              </a:xfrm>
              <a:prstGeom prst="rect">
                <a:avLst/>
              </a:prstGeom>
              <a:noFill/>
            </p:spPr>
            <p:txBody>
              <a:bodyPr wrap="none" rtlCol="0">
                <a:spAutoFit/>
              </a:bodyPr>
              <a:lstStyle/>
              <a:p>
                <a:pPr algn="r"/>
                <a:r>
                  <a:rPr lang="en-US" b="1" dirty="0"/>
                  <a:t>CO</a:t>
                </a:r>
              </a:p>
            </p:txBody>
          </p:sp>
        </p:grpSp>
        <p:grpSp>
          <p:nvGrpSpPr>
            <p:cNvPr id="41" name="Group 40">
              <a:extLst>
                <a:ext uri="{FF2B5EF4-FFF2-40B4-BE49-F238E27FC236}">
                  <a16:creationId xmlns:a16="http://schemas.microsoft.com/office/drawing/2014/main" id="{82368BB9-4332-77A6-98E8-6DC73C940A4A}"/>
                </a:ext>
              </a:extLst>
            </p:cNvPr>
            <p:cNvGrpSpPr/>
            <p:nvPr/>
          </p:nvGrpSpPr>
          <p:grpSpPr>
            <a:xfrm>
              <a:off x="3970751" y="3795712"/>
              <a:ext cx="1200620" cy="1439588"/>
              <a:chOff x="920873" y="674962"/>
              <a:chExt cx="3794002" cy="4418478"/>
            </a:xfrm>
          </p:grpSpPr>
          <p:sp>
            <p:nvSpPr>
              <p:cNvPr id="42" name="Rectangle 41">
                <a:extLst>
                  <a:ext uri="{FF2B5EF4-FFF2-40B4-BE49-F238E27FC236}">
                    <a16:creationId xmlns:a16="http://schemas.microsoft.com/office/drawing/2014/main" id="{420885F8-8A9B-4F44-61F8-5E46315CCA74}"/>
                  </a:ext>
                </a:extLst>
              </p:cNvPr>
              <p:cNvSpPr/>
              <p:nvPr/>
            </p:nvSpPr>
            <p:spPr>
              <a:xfrm>
                <a:off x="1333835" y="674962"/>
                <a:ext cx="2983622" cy="4418478"/>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sp>
            <p:nvSpPr>
              <p:cNvPr id="43" name="Oval 42">
                <a:extLst>
                  <a:ext uri="{FF2B5EF4-FFF2-40B4-BE49-F238E27FC236}">
                    <a16:creationId xmlns:a16="http://schemas.microsoft.com/office/drawing/2014/main" id="{1635873B-6C3C-C376-E8A2-E0E2D725A228}"/>
                  </a:ext>
                </a:extLst>
              </p:cNvPr>
              <p:cNvSpPr/>
              <p:nvPr/>
            </p:nvSpPr>
            <p:spPr>
              <a:xfrm>
                <a:off x="920873" y="2540212"/>
                <a:ext cx="349144" cy="3491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44" name="Oval 43">
                <a:extLst>
                  <a:ext uri="{FF2B5EF4-FFF2-40B4-BE49-F238E27FC236}">
                    <a16:creationId xmlns:a16="http://schemas.microsoft.com/office/drawing/2014/main" id="{016FBA17-EF16-54CC-2852-24EAB6698470}"/>
                  </a:ext>
                </a:extLst>
              </p:cNvPr>
              <p:cNvSpPr/>
              <p:nvPr/>
            </p:nvSpPr>
            <p:spPr>
              <a:xfrm>
                <a:off x="920876" y="3759438"/>
                <a:ext cx="349144" cy="3491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45" name="Oval 44">
                <a:extLst>
                  <a:ext uri="{FF2B5EF4-FFF2-40B4-BE49-F238E27FC236}">
                    <a16:creationId xmlns:a16="http://schemas.microsoft.com/office/drawing/2014/main" id="{13716E4F-9E5E-5551-68C1-3A9D010CB950}"/>
                  </a:ext>
                </a:extLst>
              </p:cNvPr>
              <p:cNvSpPr/>
              <p:nvPr/>
            </p:nvSpPr>
            <p:spPr>
              <a:xfrm>
                <a:off x="4355152" y="1494859"/>
                <a:ext cx="349144" cy="3491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46" name="Oval 45">
                <a:extLst>
                  <a:ext uri="{FF2B5EF4-FFF2-40B4-BE49-F238E27FC236}">
                    <a16:creationId xmlns:a16="http://schemas.microsoft.com/office/drawing/2014/main" id="{4510D9F2-A032-E0F6-077A-7838787B4871}"/>
                  </a:ext>
                </a:extLst>
              </p:cNvPr>
              <p:cNvSpPr/>
              <p:nvPr/>
            </p:nvSpPr>
            <p:spPr>
              <a:xfrm>
                <a:off x="4365731" y="2540212"/>
                <a:ext cx="349144" cy="3491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47" name="Oval 46">
                <a:extLst>
                  <a:ext uri="{FF2B5EF4-FFF2-40B4-BE49-F238E27FC236}">
                    <a16:creationId xmlns:a16="http://schemas.microsoft.com/office/drawing/2014/main" id="{A5F8A477-76EF-E858-FA01-602FF084316C}"/>
                  </a:ext>
                </a:extLst>
              </p:cNvPr>
              <p:cNvSpPr/>
              <p:nvPr/>
            </p:nvSpPr>
            <p:spPr>
              <a:xfrm>
                <a:off x="931456" y="1494859"/>
                <a:ext cx="349144" cy="3491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48" name="TextBox 47">
                <a:extLst>
                  <a:ext uri="{FF2B5EF4-FFF2-40B4-BE49-F238E27FC236}">
                    <a16:creationId xmlns:a16="http://schemas.microsoft.com/office/drawing/2014/main" id="{A1A11F55-DD9F-16E9-C9FB-54D299826548}"/>
                  </a:ext>
                </a:extLst>
              </p:cNvPr>
              <p:cNvSpPr txBox="1"/>
              <p:nvPr/>
            </p:nvSpPr>
            <p:spPr>
              <a:xfrm>
                <a:off x="1612106" y="1315490"/>
                <a:ext cx="956589" cy="938067"/>
              </a:xfrm>
              <a:prstGeom prst="rect">
                <a:avLst/>
              </a:prstGeom>
              <a:noFill/>
            </p:spPr>
            <p:txBody>
              <a:bodyPr wrap="none" rtlCol="0">
                <a:spAutoFit/>
              </a:bodyPr>
              <a:lstStyle/>
              <a:p>
                <a:r>
                  <a:rPr lang="en-US" b="1" dirty="0"/>
                  <a:t>CI</a:t>
                </a:r>
              </a:p>
            </p:txBody>
          </p:sp>
          <p:sp>
            <p:nvSpPr>
              <p:cNvPr id="49" name="TextBox 48">
                <a:extLst>
                  <a:ext uri="{FF2B5EF4-FFF2-40B4-BE49-F238E27FC236}">
                    <a16:creationId xmlns:a16="http://schemas.microsoft.com/office/drawing/2014/main" id="{860C6999-C52D-FD0D-1844-2FDA23D8E43E}"/>
                  </a:ext>
                </a:extLst>
              </p:cNvPr>
              <p:cNvSpPr txBox="1"/>
              <p:nvPr/>
            </p:nvSpPr>
            <p:spPr>
              <a:xfrm>
                <a:off x="1612106" y="2360842"/>
                <a:ext cx="847600" cy="938067"/>
              </a:xfrm>
              <a:prstGeom prst="rect">
                <a:avLst/>
              </a:prstGeom>
              <a:noFill/>
            </p:spPr>
            <p:txBody>
              <a:bodyPr wrap="none" rtlCol="0">
                <a:spAutoFit/>
              </a:bodyPr>
              <a:lstStyle/>
              <a:p>
                <a:r>
                  <a:rPr lang="en-US" b="1" dirty="0"/>
                  <a:t>A</a:t>
                </a:r>
              </a:p>
            </p:txBody>
          </p:sp>
          <p:sp>
            <p:nvSpPr>
              <p:cNvPr id="50" name="TextBox 49">
                <a:extLst>
                  <a:ext uri="{FF2B5EF4-FFF2-40B4-BE49-F238E27FC236}">
                    <a16:creationId xmlns:a16="http://schemas.microsoft.com/office/drawing/2014/main" id="{9111139B-D478-1E1E-960D-E8F05744FD0A}"/>
                  </a:ext>
                </a:extLst>
              </p:cNvPr>
              <p:cNvSpPr txBox="1"/>
              <p:nvPr/>
            </p:nvSpPr>
            <p:spPr>
              <a:xfrm>
                <a:off x="1612106" y="3580068"/>
                <a:ext cx="822449" cy="938067"/>
              </a:xfrm>
              <a:prstGeom prst="rect">
                <a:avLst/>
              </a:prstGeom>
              <a:noFill/>
            </p:spPr>
            <p:txBody>
              <a:bodyPr wrap="none" rtlCol="0">
                <a:spAutoFit/>
              </a:bodyPr>
              <a:lstStyle/>
              <a:p>
                <a:r>
                  <a:rPr lang="en-US" b="1" dirty="0"/>
                  <a:t>B</a:t>
                </a:r>
              </a:p>
            </p:txBody>
          </p:sp>
          <p:sp>
            <p:nvSpPr>
              <p:cNvPr id="51" name="TextBox 50">
                <a:extLst>
                  <a:ext uri="{FF2B5EF4-FFF2-40B4-BE49-F238E27FC236}">
                    <a16:creationId xmlns:a16="http://schemas.microsoft.com/office/drawing/2014/main" id="{C240224C-017C-6855-8B06-3C7271665B47}"/>
                  </a:ext>
                </a:extLst>
              </p:cNvPr>
              <p:cNvSpPr txBox="1"/>
              <p:nvPr/>
            </p:nvSpPr>
            <p:spPr>
              <a:xfrm>
                <a:off x="3185075" y="1315490"/>
                <a:ext cx="767955" cy="938067"/>
              </a:xfrm>
              <a:prstGeom prst="rect">
                <a:avLst/>
              </a:prstGeom>
              <a:noFill/>
            </p:spPr>
            <p:txBody>
              <a:bodyPr wrap="none" rtlCol="0">
                <a:spAutoFit/>
              </a:bodyPr>
              <a:lstStyle/>
              <a:p>
                <a:pPr algn="r"/>
                <a:r>
                  <a:rPr lang="en-US" b="1" dirty="0"/>
                  <a:t>S</a:t>
                </a:r>
              </a:p>
            </p:txBody>
          </p:sp>
          <p:sp>
            <p:nvSpPr>
              <p:cNvPr id="52" name="TextBox 51">
                <a:extLst>
                  <a:ext uri="{FF2B5EF4-FFF2-40B4-BE49-F238E27FC236}">
                    <a16:creationId xmlns:a16="http://schemas.microsoft.com/office/drawing/2014/main" id="{B595E9AD-FDF8-EB21-8798-557AB84A15E9}"/>
                  </a:ext>
                </a:extLst>
              </p:cNvPr>
              <p:cNvSpPr txBox="1"/>
              <p:nvPr/>
            </p:nvSpPr>
            <p:spPr>
              <a:xfrm>
                <a:off x="2754489" y="2360842"/>
                <a:ext cx="1198543" cy="938067"/>
              </a:xfrm>
              <a:prstGeom prst="rect">
                <a:avLst/>
              </a:prstGeom>
              <a:noFill/>
            </p:spPr>
            <p:txBody>
              <a:bodyPr wrap="none" rtlCol="0">
                <a:spAutoFit/>
              </a:bodyPr>
              <a:lstStyle/>
              <a:p>
                <a:pPr algn="r"/>
                <a:r>
                  <a:rPr lang="en-US" b="1" dirty="0"/>
                  <a:t>CO</a:t>
                </a:r>
              </a:p>
            </p:txBody>
          </p:sp>
        </p:grpSp>
        <p:grpSp>
          <p:nvGrpSpPr>
            <p:cNvPr id="53" name="Group 52">
              <a:extLst>
                <a:ext uri="{FF2B5EF4-FFF2-40B4-BE49-F238E27FC236}">
                  <a16:creationId xmlns:a16="http://schemas.microsoft.com/office/drawing/2014/main" id="{BE587CC2-810D-7A27-2F87-2E8DA78D9D0A}"/>
                </a:ext>
              </a:extLst>
            </p:cNvPr>
            <p:cNvGrpSpPr/>
            <p:nvPr/>
          </p:nvGrpSpPr>
          <p:grpSpPr>
            <a:xfrm>
              <a:off x="5495690" y="5047859"/>
              <a:ext cx="1200620" cy="1439588"/>
              <a:chOff x="920873" y="674962"/>
              <a:chExt cx="3794002" cy="4418478"/>
            </a:xfrm>
          </p:grpSpPr>
          <p:sp>
            <p:nvSpPr>
              <p:cNvPr id="54" name="Rectangle 53">
                <a:extLst>
                  <a:ext uri="{FF2B5EF4-FFF2-40B4-BE49-F238E27FC236}">
                    <a16:creationId xmlns:a16="http://schemas.microsoft.com/office/drawing/2014/main" id="{44890C78-A462-2A07-1A4C-B5863E02C827}"/>
                  </a:ext>
                </a:extLst>
              </p:cNvPr>
              <p:cNvSpPr/>
              <p:nvPr/>
            </p:nvSpPr>
            <p:spPr>
              <a:xfrm>
                <a:off x="1333835" y="674962"/>
                <a:ext cx="2983622" cy="4418478"/>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sp>
            <p:nvSpPr>
              <p:cNvPr id="55" name="Oval 54">
                <a:extLst>
                  <a:ext uri="{FF2B5EF4-FFF2-40B4-BE49-F238E27FC236}">
                    <a16:creationId xmlns:a16="http://schemas.microsoft.com/office/drawing/2014/main" id="{A4C5CE07-68AD-F1D5-CBBC-345A320D594C}"/>
                  </a:ext>
                </a:extLst>
              </p:cNvPr>
              <p:cNvSpPr/>
              <p:nvPr/>
            </p:nvSpPr>
            <p:spPr>
              <a:xfrm>
                <a:off x="920873" y="2540212"/>
                <a:ext cx="349144" cy="3491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56" name="Oval 55">
                <a:extLst>
                  <a:ext uri="{FF2B5EF4-FFF2-40B4-BE49-F238E27FC236}">
                    <a16:creationId xmlns:a16="http://schemas.microsoft.com/office/drawing/2014/main" id="{2E71EEA2-3521-15E7-7F87-F331F4604853}"/>
                  </a:ext>
                </a:extLst>
              </p:cNvPr>
              <p:cNvSpPr/>
              <p:nvPr/>
            </p:nvSpPr>
            <p:spPr>
              <a:xfrm>
                <a:off x="920876" y="3759438"/>
                <a:ext cx="349144" cy="3491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57" name="Oval 56">
                <a:extLst>
                  <a:ext uri="{FF2B5EF4-FFF2-40B4-BE49-F238E27FC236}">
                    <a16:creationId xmlns:a16="http://schemas.microsoft.com/office/drawing/2014/main" id="{5785CAC1-A7B6-3FDA-740A-174FD7A2A23F}"/>
                  </a:ext>
                </a:extLst>
              </p:cNvPr>
              <p:cNvSpPr/>
              <p:nvPr/>
            </p:nvSpPr>
            <p:spPr>
              <a:xfrm>
                <a:off x="4355152" y="1494859"/>
                <a:ext cx="349144" cy="3491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58" name="Oval 57">
                <a:extLst>
                  <a:ext uri="{FF2B5EF4-FFF2-40B4-BE49-F238E27FC236}">
                    <a16:creationId xmlns:a16="http://schemas.microsoft.com/office/drawing/2014/main" id="{9182506F-C7FF-2675-6822-66C2650FCF60}"/>
                  </a:ext>
                </a:extLst>
              </p:cNvPr>
              <p:cNvSpPr/>
              <p:nvPr/>
            </p:nvSpPr>
            <p:spPr>
              <a:xfrm>
                <a:off x="4365731" y="2540212"/>
                <a:ext cx="349144" cy="3491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59" name="Oval 58">
                <a:extLst>
                  <a:ext uri="{FF2B5EF4-FFF2-40B4-BE49-F238E27FC236}">
                    <a16:creationId xmlns:a16="http://schemas.microsoft.com/office/drawing/2014/main" id="{7B79EDCA-52D0-C960-5AF4-42F05614A399}"/>
                  </a:ext>
                </a:extLst>
              </p:cNvPr>
              <p:cNvSpPr/>
              <p:nvPr/>
            </p:nvSpPr>
            <p:spPr>
              <a:xfrm>
                <a:off x="931456" y="1494859"/>
                <a:ext cx="349144" cy="3491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60" name="TextBox 59">
                <a:extLst>
                  <a:ext uri="{FF2B5EF4-FFF2-40B4-BE49-F238E27FC236}">
                    <a16:creationId xmlns:a16="http://schemas.microsoft.com/office/drawing/2014/main" id="{F6A7C50F-EF0A-67B0-FEE7-25BB4918862D}"/>
                  </a:ext>
                </a:extLst>
              </p:cNvPr>
              <p:cNvSpPr txBox="1"/>
              <p:nvPr/>
            </p:nvSpPr>
            <p:spPr>
              <a:xfrm>
                <a:off x="1612106" y="1315490"/>
                <a:ext cx="956589" cy="938067"/>
              </a:xfrm>
              <a:prstGeom prst="rect">
                <a:avLst/>
              </a:prstGeom>
              <a:noFill/>
            </p:spPr>
            <p:txBody>
              <a:bodyPr wrap="none" rtlCol="0">
                <a:spAutoFit/>
              </a:bodyPr>
              <a:lstStyle/>
              <a:p>
                <a:r>
                  <a:rPr lang="en-US" b="1" dirty="0"/>
                  <a:t>CI</a:t>
                </a:r>
              </a:p>
            </p:txBody>
          </p:sp>
          <p:sp>
            <p:nvSpPr>
              <p:cNvPr id="61" name="TextBox 60">
                <a:extLst>
                  <a:ext uri="{FF2B5EF4-FFF2-40B4-BE49-F238E27FC236}">
                    <a16:creationId xmlns:a16="http://schemas.microsoft.com/office/drawing/2014/main" id="{BC90E8AA-5415-0962-0BFE-CEB79B683D3F}"/>
                  </a:ext>
                </a:extLst>
              </p:cNvPr>
              <p:cNvSpPr txBox="1"/>
              <p:nvPr/>
            </p:nvSpPr>
            <p:spPr>
              <a:xfrm>
                <a:off x="1612106" y="2360842"/>
                <a:ext cx="847600" cy="938067"/>
              </a:xfrm>
              <a:prstGeom prst="rect">
                <a:avLst/>
              </a:prstGeom>
              <a:noFill/>
            </p:spPr>
            <p:txBody>
              <a:bodyPr wrap="none" rtlCol="0">
                <a:spAutoFit/>
              </a:bodyPr>
              <a:lstStyle/>
              <a:p>
                <a:r>
                  <a:rPr lang="en-US" b="1" dirty="0"/>
                  <a:t>A</a:t>
                </a:r>
              </a:p>
            </p:txBody>
          </p:sp>
          <p:sp>
            <p:nvSpPr>
              <p:cNvPr id="62" name="TextBox 61">
                <a:extLst>
                  <a:ext uri="{FF2B5EF4-FFF2-40B4-BE49-F238E27FC236}">
                    <a16:creationId xmlns:a16="http://schemas.microsoft.com/office/drawing/2014/main" id="{3C169FF5-66BD-5C2D-9B51-A23DE010C5BC}"/>
                  </a:ext>
                </a:extLst>
              </p:cNvPr>
              <p:cNvSpPr txBox="1"/>
              <p:nvPr/>
            </p:nvSpPr>
            <p:spPr>
              <a:xfrm>
                <a:off x="1612106" y="3580068"/>
                <a:ext cx="822449" cy="938067"/>
              </a:xfrm>
              <a:prstGeom prst="rect">
                <a:avLst/>
              </a:prstGeom>
              <a:noFill/>
            </p:spPr>
            <p:txBody>
              <a:bodyPr wrap="none" rtlCol="0">
                <a:spAutoFit/>
              </a:bodyPr>
              <a:lstStyle/>
              <a:p>
                <a:r>
                  <a:rPr lang="en-US" b="1" dirty="0"/>
                  <a:t>B</a:t>
                </a:r>
              </a:p>
            </p:txBody>
          </p:sp>
          <p:sp>
            <p:nvSpPr>
              <p:cNvPr id="63" name="TextBox 62">
                <a:extLst>
                  <a:ext uri="{FF2B5EF4-FFF2-40B4-BE49-F238E27FC236}">
                    <a16:creationId xmlns:a16="http://schemas.microsoft.com/office/drawing/2014/main" id="{657BB5C4-CEB2-9487-15F5-EB41A739E8C8}"/>
                  </a:ext>
                </a:extLst>
              </p:cNvPr>
              <p:cNvSpPr txBox="1"/>
              <p:nvPr/>
            </p:nvSpPr>
            <p:spPr>
              <a:xfrm>
                <a:off x="3185075" y="1315490"/>
                <a:ext cx="767955" cy="938067"/>
              </a:xfrm>
              <a:prstGeom prst="rect">
                <a:avLst/>
              </a:prstGeom>
              <a:noFill/>
            </p:spPr>
            <p:txBody>
              <a:bodyPr wrap="none" rtlCol="0">
                <a:spAutoFit/>
              </a:bodyPr>
              <a:lstStyle/>
              <a:p>
                <a:pPr algn="r"/>
                <a:r>
                  <a:rPr lang="en-US" b="1" dirty="0"/>
                  <a:t>S</a:t>
                </a:r>
              </a:p>
            </p:txBody>
          </p:sp>
          <p:sp>
            <p:nvSpPr>
              <p:cNvPr id="64" name="TextBox 63">
                <a:extLst>
                  <a:ext uri="{FF2B5EF4-FFF2-40B4-BE49-F238E27FC236}">
                    <a16:creationId xmlns:a16="http://schemas.microsoft.com/office/drawing/2014/main" id="{AB33B787-F486-365A-0CC3-D56ABB52AB06}"/>
                  </a:ext>
                </a:extLst>
              </p:cNvPr>
              <p:cNvSpPr txBox="1"/>
              <p:nvPr/>
            </p:nvSpPr>
            <p:spPr>
              <a:xfrm>
                <a:off x="2754489" y="2360842"/>
                <a:ext cx="1198543" cy="938067"/>
              </a:xfrm>
              <a:prstGeom prst="rect">
                <a:avLst/>
              </a:prstGeom>
              <a:noFill/>
            </p:spPr>
            <p:txBody>
              <a:bodyPr wrap="none" rtlCol="0">
                <a:spAutoFit/>
              </a:bodyPr>
              <a:lstStyle/>
              <a:p>
                <a:pPr algn="r"/>
                <a:r>
                  <a:rPr lang="en-US" b="1" dirty="0"/>
                  <a:t>CO</a:t>
                </a:r>
              </a:p>
            </p:txBody>
          </p:sp>
        </p:grpSp>
        <p:cxnSp>
          <p:nvCxnSpPr>
            <p:cNvPr id="69" name="Straight Connector 68">
              <a:extLst>
                <a:ext uri="{FF2B5EF4-FFF2-40B4-BE49-F238E27FC236}">
                  <a16:creationId xmlns:a16="http://schemas.microsoft.com/office/drawing/2014/main" id="{863F9ED7-0419-6809-8D25-26B37DFF6224}"/>
                </a:ext>
              </a:extLst>
            </p:cNvPr>
            <p:cNvCxnSpPr>
              <a:cxnSpLocks/>
              <a:stCxn id="13" idx="4"/>
              <a:endCxn id="35" idx="5"/>
            </p:cNvCxnSpPr>
            <p:nvPr/>
          </p:nvCxnSpPr>
          <p:spPr>
            <a:xfrm>
              <a:off x="2066250" y="1396436"/>
              <a:ext cx="477218" cy="132391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0A7D3035-3E02-FF54-5915-AECFA7E456C1}"/>
                </a:ext>
              </a:extLst>
            </p:cNvPr>
            <p:cNvCxnSpPr>
              <a:cxnSpLocks/>
              <a:stCxn id="34" idx="0"/>
              <a:endCxn id="47" idx="1"/>
            </p:cNvCxnSpPr>
            <p:nvPr/>
          </p:nvCxnSpPr>
          <p:spPr>
            <a:xfrm>
              <a:off x="3591189" y="2963843"/>
              <a:ext cx="399091" cy="111565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0629A40C-E284-DDCD-9369-729879865D01}"/>
                </a:ext>
              </a:extLst>
            </p:cNvPr>
            <p:cNvCxnSpPr>
              <a:cxnSpLocks/>
              <a:stCxn id="46" idx="6"/>
              <a:endCxn id="59" idx="0"/>
            </p:cNvCxnSpPr>
            <p:nvPr/>
          </p:nvCxnSpPr>
          <p:spPr>
            <a:xfrm>
              <a:off x="5171371" y="4460309"/>
              <a:ext cx="382912" cy="85468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22" name="Group 221" descr="This is a 32 bit addres made up of 32 very tiny full adders.  The key takeaway is how they are laid out left to right - which leads to more delay from inputs to outputs because of the distance and number of gates that the final output travels.">
            <a:extLst>
              <a:ext uri="{FF2B5EF4-FFF2-40B4-BE49-F238E27FC236}">
                <a16:creationId xmlns:a16="http://schemas.microsoft.com/office/drawing/2014/main" id="{5C3AB8EB-B3F6-5F51-52E9-DD484903C3EA}"/>
              </a:ext>
            </a:extLst>
          </p:cNvPr>
          <p:cNvGrpSpPr/>
          <p:nvPr/>
        </p:nvGrpSpPr>
        <p:grpSpPr>
          <a:xfrm>
            <a:off x="4892890" y="361793"/>
            <a:ext cx="6767750" cy="5938213"/>
            <a:chOff x="5495690" y="550294"/>
            <a:chExt cx="6767750" cy="5938213"/>
          </a:xfrm>
        </p:grpSpPr>
        <p:grpSp>
          <p:nvGrpSpPr>
            <p:cNvPr id="139" name="Group 138">
              <a:extLst>
                <a:ext uri="{FF2B5EF4-FFF2-40B4-BE49-F238E27FC236}">
                  <a16:creationId xmlns:a16="http://schemas.microsoft.com/office/drawing/2014/main" id="{2CB80CD0-EB4D-74CC-B590-8702EB8B683F}"/>
                </a:ext>
              </a:extLst>
            </p:cNvPr>
            <p:cNvGrpSpPr/>
            <p:nvPr/>
          </p:nvGrpSpPr>
          <p:grpSpPr>
            <a:xfrm>
              <a:off x="5495690" y="550294"/>
              <a:ext cx="677449" cy="666718"/>
              <a:chOff x="6398947" y="629100"/>
              <a:chExt cx="5437469" cy="5351335"/>
            </a:xfrm>
          </p:grpSpPr>
          <p:sp>
            <p:nvSpPr>
              <p:cNvPr id="81" name="Rectangle 80">
                <a:extLst>
                  <a:ext uri="{FF2B5EF4-FFF2-40B4-BE49-F238E27FC236}">
                    <a16:creationId xmlns:a16="http://schemas.microsoft.com/office/drawing/2014/main" id="{9A397719-206C-DB15-1C30-EF068996DB3F}"/>
                  </a:ext>
                </a:extLst>
              </p:cNvPr>
              <p:cNvSpPr/>
              <p:nvPr/>
            </p:nvSpPr>
            <p:spPr>
              <a:xfrm>
                <a:off x="6398947" y="629100"/>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sp>
            <p:nvSpPr>
              <p:cNvPr id="94" name="Rectangle 93">
                <a:extLst>
                  <a:ext uri="{FF2B5EF4-FFF2-40B4-BE49-F238E27FC236}">
                    <a16:creationId xmlns:a16="http://schemas.microsoft.com/office/drawing/2014/main" id="{1C8726CB-AC40-AA0E-7CB8-E8A027485A9B}"/>
                  </a:ext>
                </a:extLst>
              </p:cNvPr>
              <p:cNvSpPr/>
              <p:nvPr/>
            </p:nvSpPr>
            <p:spPr>
              <a:xfrm>
                <a:off x="7802376" y="1864779"/>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00" name="Straight Connector 99">
                <a:extLst>
                  <a:ext uri="{FF2B5EF4-FFF2-40B4-BE49-F238E27FC236}">
                    <a16:creationId xmlns:a16="http://schemas.microsoft.com/office/drawing/2014/main" id="{6B6FD8A8-99DD-5797-2B33-7FAF1AD24315}"/>
                  </a:ext>
                </a:extLst>
              </p:cNvPr>
              <p:cNvCxnSpPr>
                <a:cxnSpLocks/>
                <a:stCxn id="81" idx="3"/>
                <a:endCxn id="94" idx="1"/>
              </p:cNvCxnSpPr>
              <p:nvPr/>
            </p:nvCxnSpPr>
            <p:spPr>
              <a:xfrm>
                <a:off x="7184682" y="1228107"/>
                <a:ext cx="617694" cy="123567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3" name="Rectangle 112">
                <a:extLst>
                  <a:ext uri="{FF2B5EF4-FFF2-40B4-BE49-F238E27FC236}">
                    <a16:creationId xmlns:a16="http://schemas.microsoft.com/office/drawing/2014/main" id="{B99354F2-C87D-D265-9779-8EABCFD788AA}"/>
                  </a:ext>
                </a:extLst>
              </p:cNvPr>
              <p:cNvSpPr/>
              <p:nvPr/>
            </p:nvSpPr>
            <p:spPr>
              <a:xfrm>
                <a:off x="9163648" y="3047224"/>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19" name="Straight Connector 118">
                <a:extLst>
                  <a:ext uri="{FF2B5EF4-FFF2-40B4-BE49-F238E27FC236}">
                    <a16:creationId xmlns:a16="http://schemas.microsoft.com/office/drawing/2014/main" id="{73462223-5399-9A18-053D-B5E353C17721}"/>
                  </a:ext>
                </a:extLst>
              </p:cNvPr>
              <p:cNvCxnSpPr>
                <a:cxnSpLocks/>
                <a:stCxn id="94" idx="3"/>
                <a:endCxn id="113" idx="1"/>
              </p:cNvCxnSpPr>
              <p:nvPr/>
            </p:nvCxnSpPr>
            <p:spPr>
              <a:xfrm>
                <a:off x="8588111" y="2463786"/>
                <a:ext cx="575537" cy="118244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1" name="Rectangle 120">
                <a:extLst>
                  <a:ext uri="{FF2B5EF4-FFF2-40B4-BE49-F238E27FC236}">
                    <a16:creationId xmlns:a16="http://schemas.microsoft.com/office/drawing/2014/main" id="{B60ABF24-A5F4-60A4-357E-DAAFE967C168}"/>
                  </a:ext>
                </a:extLst>
              </p:cNvPr>
              <p:cNvSpPr/>
              <p:nvPr/>
            </p:nvSpPr>
            <p:spPr>
              <a:xfrm>
                <a:off x="10494032" y="4214326"/>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27" name="Straight Connector 126">
                <a:extLst>
                  <a:ext uri="{FF2B5EF4-FFF2-40B4-BE49-F238E27FC236}">
                    <a16:creationId xmlns:a16="http://schemas.microsoft.com/office/drawing/2014/main" id="{C0963A63-56F6-8BC6-59B2-4E25D5BF0174}"/>
                  </a:ext>
                </a:extLst>
              </p:cNvPr>
              <p:cNvCxnSpPr>
                <a:cxnSpLocks/>
                <a:stCxn id="113" idx="3"/>
                <a:endCxn id="121" idx="1"/>
              </p:cNvCxnSpPr>
              <p:nvPr/>
            </p:nvCxnSpPr>
            <p:spPr>
              <a:xfrm>
                <a:off x="9949383" y="3646231"/>
                <a:ext cx="544649" cy="11671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A96003D3-FA05-4FFF-606C-1D57D314BDB2}"/>
                  </a:ext>
                </a:extLst>
              </p:cNvPr>
              <p:cNvCxnSpPr>
                <a:cxnSpLocks/>
                <a:stCxn id="121" idx="3"/>
              </p:cNvCxnSpPr>
              <p:nvPr/>
            </p:nvCxnSpPr>
            <p:spPr>
              <a:xfrm>
                <a:off x="11279767" y="4813333"/>
                <a:ext cx="556649" cy="11671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0" name="Group 139">
              <a:extLst>
                <a:ext uri="{FF2B5EF4-FFF2-40B4-BE49-F238E27FC236}">
                  <a16:creationId xmlns:a16="http://schemas.microsoft.com/office/drawing/2014/main" id="{038A258B-CA83-4D02-7344-124643EAC8E7}"/>
                </a:ext>
              </a:extLst>
            </p:cNvPr>
            <p:cNvGrpSpPr/>
            <p:nvPr/>
          </p:nvGrpSpPr>
          <p:grpSpPr>
            <a:xfrm>
              <a:off x="6173139" y="1141243"/>
              <a:ext cx="677449" cy="666718"/>
              <a:chOff x="6398947" y="629100"/>
              <a:chExt cx="5437469" cy="5351335"/>
            </a:xfrm>
          </p:grpSpPr>
          <p:sp>
            <p:nvSpPr>
              <p:cNvPr id="141" name="Rectangle 140">
                <a:extLst>
                  <a:ext uri="{FF2B5EF4-FFF2-40B4-BE49-F238E27FC236}">
                    <a16:creationId xmlns:a16="http://schemas.microsoft.com/office/drawing/2014/main" id="{6EB9FF44-691D-FB55-7344-A0D4DD4CC5C8}"/>
                  </a:ext>
                </a:extLst>
              </p:cNvPr>
              <p:cNvSpPr/>
              <p:nvPr/>
            </p:nvSpPr>
            <p:spPr>
              <a:xfrm>
                <a:off x="6398947" y="629100"/>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sp>
            <p:nvSpPr>
              <p:cNvPr id="142" name="Rectangle 141">
                <a:extLst>
                  <a:ext uri="{FF2B5EF4-FFF2-40B4-BE49-F238E27FC236}">
                    <a16:creationId xmlns:a16="http://schemas.microsoft.com/office/drawing/2014/main" id="{C09FF9F5-D303-A3C9-9538-069872E587C4}"/>
                  </a:ext>
                </a:extLst>
              </p:cNvPr>
              <p:cNvSpPr/>
              <p:nvPr/>
            </p:nvSpPr>
            <p:spPr>
              <a:xfrm>
                <a:off x="7802376" y="1864779"/>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43" name="Straight Connector 142">
                <a:extLst>
                  <a:ext uri="{FF2B5EF4-FFF2-40B4-BE49-F238E27FC236}">
                    <a16:creationId xmlns:a16="http://schemas.microsoft.com/office/drawing/2014/main" id="{0EBACE16-6D92-BC4E-E60A-09BFAF9CB807}"/>
                  </a:ext>
                </a:extLst>
              </p:cNvPr>
              <p:cNvCxnSpPr>
                <a:cxnSpLocks/>
                <a:stCxn id="141" idx="3"/>
                <a:endCxn id="142" idx="1"/>
              </p:cNvCxnSpPr>
              <p:nvPr/>
            </p:nvCxnSpPr>
            <p:spPr>
              <a:xfrm>
                <a:off x="7184682" y="1228107"/>
                <a:ext cx="617694" cy="123567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4" name="Rectangle 143">
                <a:extLst>
                  <a:ext uri="{FF2B5EF4-FFF2-40B4-BE49-F238E27FC236}">
                    <a16:creationId xmlns:a16="http://schemas.microsoft.com/office/drawing/2014/main" id="{5A69283D-868F-E662-9789-4782517E92DC}"/>
                  </a:ext>
                </a:extLst>
              </p:cNvPr>
              <p:cNvSpPr/>
              <p:nvPr/>
            </p:nvSpPr>
            <p:spPr>
              <a:xfrm>
                <a:off x="9163648" y="3047224"/>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45" name="Straight Connector 144">
                <a:extLst>
                  <a:ext uri="{FF2B5EF4-FFF2-40B4-BE49-F238E27FC236}">
                    <a16:creationId xmlns:a16="http://schemas.microsoft.com/office/drawing/2014/main" id="{60CBA011-54BB-8B01-B169-4E9295EB636E}"/>
                  </a:ext>
                </a:extLst>
              </p:cNvPr>
              <p:cNvCxnSpPr>
                <a:cxnSpLocks/>
                <a:stCxn id="142" idx="3"/>
                <a:endCxn id="144" idx="1"/>
              </p:cNvCxnSpPr>
              <p:nvPr/>
            </p:nvCxnSpPr>
            <p:spPr>
              <a:xfrm>
                <a:off x="8588111" y="2463786"/>
                <a:ext cx="575537" cy="118244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6" name="Rectangle 145">
                <a:extLst>
                  <a:ext uri="{FF2B5EF4-FFF2-40B4-BE49-F238E27FC236}">
                    <a16:creationId xmlns:a16="http://schemas.microsoft.com/office/drawing/2014/main" id="{EB4CE48D-7FFF-615F-53E3-71F42500BDE6}"/>
                  </a:ext>
                </a:extLst>
              </p:cNvPr>
              <p:cNvSpPr/>
              <p:nvPr/>
            </p:nvSpPr>
            <p:spPr>
              <a:xfrm>
                <a:off x="10494032" y="4214326"/>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47" name="Straight Connector 146">
                <a:extLst>
                  <a:ext uri="{FF2B5EF4-FFF2-40B4-BE49-F238E27FC236}">
                    <a16:creationId xmlns:a16="http://schemas.microsoft.com/office/drawing/2014/main" id="{D689C447-560F-44FC-65CD-467B8AB61720}"/>
                  </a:ext>
                </a:extLst>
              </p:cNvPr>
              <p:cNvCxnSpPr>
                <a:cxnSpLocks/>
                <a:stCxn id="144" idx="3"/>
                <a:endCxn id="146" idx="1"/>
              </p:cNvCxnSpPr>
              <p:nvPr/>
            </p:nvCxnSpPr>
            <p:spPr>
              <a:xfrm>
                <a:off x="9949383" y="3646231"/>
                <a:ext cx="544649" cy="11671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0FD60EFD-9A06-A0DF-CF53-CA6A71A424AE}"/>
                  </a:ext>
                </a:extLst>
              </p:cNvPr>
              <p:cNvCxnSpPr>
                <a:cxnSpLocks/>
                <a:stCxn id="146" idx="3"/>
              </p:cNvCxnSpPr>
              <p:nvPr/>
            </p:nvCxnSpPr>
            <p:spPr>
              <a:xfrm>
                <a:off x="11279767" y="4813333"/>
                <a:ext cx="556649" cy="11671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9" name="Group 148">
              <a:extLst>
                <a:ext uri="{FF2B5EF4-FFF2-40B4-BE49-F238E27FC236}">
                  <a16:creationId xmlns:a16="http://schemas.microsoft.com/office/drawing/2014/main" id="{5A2F0B15-1BFD-DD27-65B7-CF6953185769}"/>
                </a:ext>
              </a:extLst>
            </p:cNvPr>
            <p:cNvGrpSpPr/>
            <p:nvPr/>
          </p:nvGrpSpPr>
          <p:grpSpPr>
            <a:xfrm>
              <a:off x="6859312" y="1731752"/>
              <a:ext cx="677449" cy="666718"/>
              <a:chOff x="6398947" y="629100"/>
              <a:chExt cx="5437469" cy="5351335"/>
            </a:xfrm>
          </p:grpSpPr>
          <p:sp>
            <p:nvSpPr>
              <p:cNvPr id="150" name="Rectangle 149">
                <a:extLst>
                  <a:ext uri="{FF2B5EF4-FFF2-40B4-BE49-F238E27FC236}">
                    <a16:creationId xmlns:a16="http://schemas.microsoft.com/office/drawing/2014/main" id="{79F4332F-4735-2E8A-89C5-82BA803CDD85}"/>
                  </a:ext>
                </a:extLst>
              </p:cNvPr>
              <p:cNvSpPr/>
              <p:nvPr/>
            </p:nvSpPr>
            <p:spPr>
              <a:xfrm>
                <a:off x="6398947" y="629100"/>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sp>
            <p:nvSpPr>
              <p:cNvPr id="151" name="Rectangle 150">
                <a:extLst>
                  <a:ext uri="{FF2B5EF4-FFF2-40B4-BE49-F238E27FC236}">
                    <a16:creationId xmlns:a16="http://schemas.microsoft.com/office/drawing/2014/main" id="{27A4B4CD-5FC6-2B93-EC5A-E6B6BF2A614F}"/>
                  </a:ext>
                </a:extLst>
              </p:cNvPr>
              <p:cNvSpPr/>
              <p:nvPr/>
            </p:nvSpPr>
            <p:spPr>
              <a:xfrm>
                <a:off x="7802376" y="1864779"/>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52" name="Straight Connector 151">
                <a:extLst>
                  <a:ext uri="{FF2B5EF4-FFF2-40B4-BE49-F238E27FC236}">
                    <a16:creationId xmlns:a16="http://schemas.microsoft.com/office/drawing/2014/main" id="{93DC7833-1872-D5D3-7F41-4BCA9C9AEED3}"/>
                  </a:ext>
                </a:extLst>
              </p:cNvPr>
              <p:cNvCxnSpPr>
                <a:cxnSpLocks/>
                <a:stCxn id="150" idx="3"/>
                <a:endCxn id="151" idx="1"/>
              </p:cNvCxnSpPr>
              <p:nvPr/>
            </p:nvCxnSpPr>
            <p:spPr>
              <a:xfrm>
                <a:off x="7184682" y="1228107"/>
                <a:ext cx="617694" cy="123567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53" name="Rectangle 152">
                <a:extLst>
                  <a:ext uri="{FF2B5EF4-FFF2-40B4-BE49-F238E27FC236}">
                    <a16:creationId xmlns:a16="http://schemas.microsoft.com/office/drawing/2014/main" id="{73AEB042-6840-CC2B-C3AB-FD6A5086DB44}"/>
                  </a:ext>
                </a:extLst>
              </p:cNvPr>
              <p:cNvSpPr/>
              <p:nvPr/>
            </p:nvSpPr>
            <p:spPr>
              <a:xfrm>
                <a:off x="9163648" y="3047224"/>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54" name="Straight Connector 153">
                <a:extLst>
                  <a:ext uri="{FF2B5EF4-FFF2-40B4-BE49-F238E27FC236}">
                    <a16:creationId xmlns:a16="http://schemas.microsoft.com/office/drawing/2014/main" id="{1F592677-ADB3-3092-F4BC-B3A0FFA73BE4}"/>
                  </a:ext>
                </a:extLst>
              </p:cNvPr>
              <p:cNvCxnSpPr>
                <a:cxnSpLocks/>
                <a:stCxn id="151" idx="3"/>
                <a:endCxn id="153" idx="1"/>
              </p:cNvCxnSpPr>
              <p:nvPr/>
            </p:nvCxnSpPr>
            <p:spPr>
              <a:xfrm>
                <a:off x="8588111" y="2463786"/>
                <a:ext cx="575537" cy="118244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55" name="Rectangle 154">
                <a:extLst>
                  <a:ext uri="{FF2B5EF4-FFF2-40B4-BE49-F238E27FC236}">
                    <a16:creationId xmlns:a16="http://schemas.microsoft.com/office/drawing/2014/main" id="{E0B971F6-D770-5E2D-A90C-F808697CED9A}"/>
                  </a:ext>
                </a:extLst>
              </p:cNvPr>
              <p:cNvSpPr/>
              <p:nvPr/>
            </p:nvSpPr>
            <p:spPr>
              <a:xfrm>
                <a:off x="10494032" y="4214326"/>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56" name="Straight Connector 155">
                <a:extLst>
                  <a:ext uri="{FF2B5EF4-FFF2-40B4-BE49-F238E27FC236}">
                    <a16:creationId xmlns:a16="http://schemas.microsoft.com/office/drawing/2014/main" id="{AC9F08F0-DE9F-50E5-FC90-B534D9DF3901}"/>
                  </a:ext>
                </a:extLst>
              </p:cNvPr>
              <p:cNvCxnSpPr>
                <a:cxnSpLocks/>
                <a:stCxn id="153" idx="3"/>
                <a:endCxn id="155" idx="1"/>
              </p:cNvCxnSpPr>
              <p:nvPr/>
            </p:nvCxnSpPr>
            <p:spPr>
              <a:xfrm>
                <a:off x="9949383" y="3646231"/>
                <a:ext cx="544649" cy="11671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4B195420-5F06-4A42-7EFD-264CB1A0CD7E}"/>
                  </a:ext>
                </a:extLst>
              </p:cNvPr>
              <p:cNvCxnSpPr>
                <a:cxnSpLocks/>
                <a:stCxn id="155" idx="3"/>
              </p:cNvCxnSpPr>
              <p:nvPr/>
            </p:nvCxnSpPr>
            <p:spPr>
              <a:xfrm>
                <a:off x="11279767" y="4813333"/>
                <a:ext cx="556649" cy="11671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58" name="Group 157">
              <a:extLst>
                <a:ext uri="{FF2B5EF4-FFF2-40B4-BE49-F238E27FC236}">
                  <a16:creationId xmlns:a16="http://schemas.microsoft.com/office/drawing/2014/main" id="{F44AFA76-408C-A028-8247-DAD4C10371FB}"/>
                </a:ext>
              </a:extLst>
            </p:cNvPr>
            <p:cNvGrpSpPr/>
            <p:nvPr/>
          </p:nvGrpSpPr>
          <p:grpSpPr>
            <a:xfrm>
              <a:off x="7536761" y="2322701"/>
              <a:ext cx="677449" cy="666718"/>
              <a:chOff x="6398947" y="629100"/>
              <a:chExt cx="5437469" cy="5351335"/>
            </a:xfrm>
          </p:grpSpPr>
          <p:sp>
            <p:nvSpPr>
              <p:cNvPr id="159" name="Rectangle 158">
                <a:extLst>
                  <a:ext uri="{FF2B5EF4-FFF2-40B4-BE49-F238E27FC236}">
                    <a16:creationId xmlns:a16="http://schemas.microsoft.com/office/drawing/2014/main" id="{5308F3C0-5A72-0456-9778-B9A7A6265977}"/>
                  </a:ext>
                </a:extLst>
              </p:cNvPr>
              <p:cNvSpPr/>
              <p:nvPr/>
            </p:nvSpPr>
            <p:spPr>
              <a:xfrm>
                <a:off x="6398947" y="629100"/>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sp>
            <p:nvSpPr>
              <p:cNvPr id="160" name="Rectangle 159">
                <a:extLst>
                  <a:ext uri="{FF2B5EF4-FFF2-40B4-BE49-F238E27FC236}">
                    <a16:creationId xmlns:a16="http://schemas.microsoft.com/office/drawing/2014/main" id="{8624C612-F34D-7FBF-E4F3-217507DDB017}"/>
                  </a:ext>
                </a:extLst>
              </p:cNvPr>
              <p:cNvSpPr/>
              <p:nvPr/>
            </p:nvSpPr>
            <p:spPr>
              <a:xfrm>
                <a:off x="7802376" y="1864779"/>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61" name="Straight Connector 160">
                <a:extLst>
                  <a:ext uri="{FF2B5EF4-FFF2-40B4-BE49-F238E27FC236}">
                    <a16:creationId xmlns:a16="http://schemas.microsoft.com/office/drawing/2014/main" id="{6F3637F5-48D4-B965-0052-A44E012A43E8}"/>
                  </a:ext>
                </a:extLst>
              </p:cNvPr>
              <p:cNvCxnSpPr>
                <a:cxnSpLocks/>
                <a:stCxn id="159" idx="3"/>
                <a:endCxn id="160" idx="1"/>
              </p:cNvCxnSpPr>
              <p:nvPr/>
            </p:nvCxnSpPr>
            <p:spPr>
              <a:xfrm>
                <a:off x="7184682" y="1228107"/>
                <a:ext cx="617694" cy="123567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62" name="Rectangle 161">
                <a:extLst>
                  <a:ext uri="{FF2B5EF4-FFF2-40B4-BE49-F238E27FC236}">
                    <a16:creationId xmlns:a16="http://schemas.microsoft.com/office/drawing/2014/main" id="{5CF45440-B803-A8F4-37FE-0C4C7C1E00D6}"/>
                  </a:ext>
                </a:extLst>
              </p:cNvPr>
              <p:cNvSpPr/>
              <p:nvPr/>
            </p:nvSpPr>
            <p:spPr>
              <a:xfrm>
                <a:off x="9163648" y="3047224"/>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63" name="Straight Connector 162">
                <a:extLst>
                  <a:ext uri="{FF2B5EF4-FFF2-40B4-BE49-F238E27FC236}">
                    <a16:creationId xmlns:a16="http://schemas.microsoft.com/office/drawing/2014/main" id="{19D134D0-FF5D-EFC2-42FF-9BC0EAFD0073}"/>
                  </a:ext>
                </a:extLst>
              </p:cNvPr>
              <p:cNvCxnSpPr>
                <a:cxnSpLocks/>
                <a:stCxn id="160" idx="3"/>
                <a:endCxn id="162" idx="1"/>
              </p:cNvCxnSpPr>
              <p:nvPr/>
            </p:nvCxnSpPr>
            <p:spPr>
              <a:xfrm>
                <a:off x="8588111" y="2463786"/>
                <a:ext cx="575537" cy="118244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64" name="Rectangle 163">
                <a:extLst>
                  <a:ext uri="{FF2B5EF4-FFF2-40B4-BE49-F238E27FC236}">
                    <a16:creationId xmlns:a16="http://schemas.microsoft.com/office/drawing/2014/main" id="{E82DE7D6-3AE5-FF26-76FE-9889D7FCB262}"/>
                  </a:ext>
                </a:extLst>
              </p:cNvPr>
              <p:cNvSpPr/>
              <p:nvPr/>
            </p:nvSpPr>
            <p:spPr>
              <a:xfrm>
                <a:off x="10494032" y="4214326"/>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65" name="Straight Connector 164">
                <a:extLst>
                  <a:ext uri="{FF2B5EF4-FFF2-40B4-BE49-F238E27FC236}">
                    <a16:creationId xmlns:a16="http://schemas.microsoft.com/office/drawing/2014/main" id="{773439D4-824F-C2F5-EF48-3FE7100D43F6}"/>
                  </a:ext>
                </a:extLst>
              </p:cNvPr>
              <p:cNvCxnSpPr>
                <a:cxnSpLocks/>
                <a:stCxn id="162" idx="3"/>
                <a:endCxn id="164" idx="1"/>
              </p:cNvCxnSpPr>
              <p:nvPr/>
            </p:nvCxnSpPr>
            <p:spPr>
              <a:xfrm>
                <a:off x="9949383" y="3646231"/>
                <a:ext cx="544649" cy="11671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F216333B-B13D-BFD0-25BB-0825777EEEE6}"/>
                  </a:ext>
                </a:extLst>
              </p:cNvPr>
              <p:cNvCxnSpPr>
                <a:cxnSpLocks/>
                <a:stCxn id="164" idx="3"/>
              </p:cNvCxnSpPr>
              <p:nvPr/>
            </p:nvCxnSpPr>
            <p:spPr>
              <a:xfrm>
                <a:off x="11279767" y="4813333"/>
                <a:ext cx="556649" cy="11671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67" name="Group 166">
              <a:extLst>
                <a:ext uri="{FF2B5EF4-FFF2-40B4-BE49-F238E27FC236}">
                  <a16:creationId xmlns:a16="http://schemas.microsoft.com/office/drawing/2014/main" id="{6FF2DF76-ACDF-01B5-7969-BB1429E64B5A}"/>
                </a:ext>
              </a:extLst>
            </p:cNvPr>
            <p:cNvGrpSpPr/>
            <p:nvPr/>
          </p:nvGrpSpPr>
          <p:grpSpPr>
            <a:xfrm>
              <a:off x="8201722" y="2883530"/>
              <a:ext cx="677449" cy="666718"/>
              <a:chOff x="6398947" y="629100"/>
              <a:chExt cx="5437469" cy="5351335"/>
            </a:xfrm>
          </p:grpSpPr>
          <p:sp>
            <p:nvSpPr>
              <p:cNvPr id="168" name="Rectangle 167">
                <a:extLst>
                  <a:ext uri="{FF2B5EF4-FFF2-40B4-BE49-F238E27FC236}">
                    <a16:creationId xmlns:a16="http://schemas.microsoft.com/office/drawing/2014/main" id="{96101C57-2A98-89F7-E27C-B3EE8DD88ECF}"/>
                  </a:ext>
                </a:extLst>
              </p:cNvPr>
              <p:cNvSpPr/>
              <p:nvPr/>
            </p:nvSpPr>
            <p:spPr>
              <a:xfrm>
                <a:off x="6398947" y="629100"/>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sp>
            <p:nvSpPr>
              <p:cNvPr id="169" name="Rectangle 168">
                <a:extLst>
                  <a:ext uri="{FF2B5EF4-FFF2-40B4-BE49-F238E27FC236}">
                    <a16:creationId xmlns:a16="http://schemas.microsoft.com/office/drawing/2014/main" id="{C5DF259D-F192-DC09-8B11-965609EF1CF9}"/>
                  </a:ext>
                </a:extLst>
              </p:cNvPr>
              <p:cNvSpPr/>
              <p:nvPr/>
            </p:nvSpPr>
            <p:spPr>
              <a:xfrm>
                <a:off x="7802376" y="1864779"/>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70" name="Straight Connector 169">
                <a:extLst>
                  <a:ext uri="{FF2B5EF4-FFF2-40B4-BE49-F238E27FC236}">
                    <a16:creationId xmlns:a16="http://schemas.microsoft.com/office/drawing/2014/main" id="{74E7A001-04E7-CA5B-786F-7199EE5CABDE}"/>
                  </a:ext>
                </a:extLst>
              </p:cNvPr>
              <p:cNvCxnSpPr>
                <a:cxnSpLocks/>
                <a:stCxn id="168" idx="3"/>
                <a:endCxn id="169" idx="1"/>
              </p:cNvCxnSpPr>
              <p:nvPr/>
            </p:nvCxnSpPr>
            <p:spPr>
              <a:xfrm>
                <a:off x="7184682" y="1228107"/>
                <a:ext cx="617694" cy="123567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71" name="Rectangle 170">
                <a:extLst>
                  <a:ext uri="{FF2B5EF4-FFF2-40B4-BE49-F238E27FC236}">
                    <a16:creationId xmlns:a16="http://schemas.microsoft.com/office/drawing/2014/main" id="{1C9ED1C9-5440-77BB-F201-555D6FD6F475}"/>
                  </a:ext>
                </a:extLst>
              </p:cNvPr>
              <p:cNvSpPr/>
              <p:nvPr/>
            </p:nvSpPr>
            <p:spPr>
              <a:xfrm>
                <a:off x="9163648" y="3047224"/>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72" name="Straight Connector 171">
                <a:extLst>
                  <a:ext uri="{FF2B5EF4-FFF2-40B4-BE49-F238E27FC236}">
                    <a16:creationId xmlns:a16="http://schemas.microsoft.com/office/drawing/2014/main" id="{82A794EC-7DDE-DCA9-4ACC-82F93C8F7267}"/>
                  </a:ext>
                </a:extLst>
              </p:cNvPr>
              <p:cNvCxnSpPr>
                <a:cxnSpLocks/>
                <a:stCxn id="169" idx="3"/>
                <a:endCxn id="171" idx="1"/>
              </p:cNvCxnSpPr>
              <p:nvPr/>
            </p:nvCxnSpPr>
            <p:spPr>
              <a:xfrm>
                <a:off x="8588111" y="2463786"/>
                <a:ext cx="575537" cy="118244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73" name="Rectangle 172">
                <a:extLst>
                  <a:ext uri="{FF2B5EF4-FFF2-40B4-BE49-F238E27FC236}">
                    <a16:creationId xmlns:a16="http://schemas.microsoft.com/office/drawing/2014/main" id="{99EE71BE-F243-34EC-8A5E-5784285D57C8}"/>
                  </a:ext>
                </a:extLst>
              </p:cNvPr>
              <p:cNvSpPr/>
              <p:nvPr/>
            </p:nvSpPr>
            <p:spPr>
              <a:xfrm>
                <a:off x="10494032" y="4214326"/>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74" name="Straight Connector 173">
                <a:extLst>
                  <a:ext uri="{FF2B5EF4-FFF2-40B4-BE49-F238E27FC236}">
                    <a16:creationId xmlns:a16="http://schemas.microsoft.com/office/drawing/2014/main" id="{428315C9-0A16-D942-42CE-A62F4581DBDD}"/>
                  </a:ext>
                </a:extLst>
              </p:cNvPr>
              <p:cNvCxnSpPr>
                <a:cxnSpLocks/>
                <a:stCxn id="171" idx="3"/>
                <a:endCxn id="173" idx="1"/>
              </p:cNvCxnSpPr>
              <p:nvPr/>
            </p:nvCxnSpPr>
            <p:spPr>
              <a:xfrm>
                <a:off x="9949383" y="3646231"/>
                <a:ext cx="544649" cy="11671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5F5749A9-82E2-C1B3-8E25-87FA6C43CA0D}"/>
                  </a:ext>
                </a:extLst>
              </p:cNvPr>
              <p:cNvCxnSpPr>
                <a:cxnSpLocks/>
                <a:stCxn id="173" idx="3"/>
              </p:cNvCxnSpPr>
              <p:nvPr/>
            </p:nvCxnSpPr>
            <p:spPr>
              <a:xfrm>
                <a:off x="11279767" y="4813333"/>
                <a:ext cx="556649" cy="11671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76" name="Group 175">
              <a:extLst>
                <a:ext uri="{FF2B5EF4-FFF2-40B4-BE49-F238E27FC236}">
                  <a16:creationId xmlns:a16="http://schemas.microsoft.com/office/drawing/2014/main" id="{CAA532BA-3233-2245-9490-9693F4EF7548}"/>
                </a:ext>
              </a:extLst>
            </p:cNvPr>
            <p:cNvGrpSpPr/>
            <p:nvPr/>
          </p:nvGrpSpPr>
          <p:grpSpPr>
            <a:xfrm>
              <a:off x="8879959" y="3488553"/>
              <a:ext cx="677449" cy="666718"/>
              <a:chOff x="6398947" y="629100"/>
              <a:chExt cx="5437469" cy="5351335"/>
            </a:xfrm>
          </p:grpSpPr>
          <p:sp>
            <p:nvSpPr>
              <p:cNvPr id="177" name="Rectangle 176">
                <a:extLst>
                  <a:ext uri="{FF2B5EF4-FFF2-40B4-BE49-F238E27FC236}">
                    <a16:creationId xmlns:a16="http://schemas.microsoft.com/office/drawing/2014/main" id="{15ADC156-5519-75E8-2145-31DF308F0DF0}"/>
                  </a:ext>
                </a:extLst>
              </p:cNvPr>
              <p:cNvSpPr/>
              <p:nvPr/>
            </p:nvSpPr>
            <p:spPr>
              <a:xfrm>
                <a:off x="6398947" y="629100"/>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sp>
            <p:nvSpPr>
              <p:cNvPr id="178" name="Rectangle 177">
                <a:extLst>
                  <a:ext uri="{FF2B5EF4-FFF2-40B4-BE49-F238E27FC236}">
                    <a16:creationId xmlns:a16="http://schemas.microsoft.com/office/drawing/2014/main" id="{F55A6F5A-709B-624C-93FC-A04B74A6E458}"/>
                  </a:ext>
                </a:extLst>
              </p:cNvPr>
              <p:cNvSpPr/>
              <p:nvPr/>
            </p:nvSpPr>
            <p:spPr>
              <a:xfrm>
                <a:off x="7802376" y="1864779"/>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79" name="Straight Connector 178">
                <a:extLst>
                  <a:ext uri="{FF2B5EF4-FFF2-40B4-BE49-F238E27FC236}">
                    <a16:creationId xmlns:a16="http://schemas.microsoft.com/office/drawing/2014/main" id="{12F1DAF0-44D8-73C5-F4C9-867DCD6DB7FA}"/>
                  </a:ext>
                </a:extLst>
              </p:cNvPr>
              <p:cNvCxnSpPr>
                <a:cxnSpLocks/>
                <a:stCxn id="177" idx="3"/>
                <a:endCxn id="178" idx="1"/>
              </p:cNvCxnSpPr>
              <p:nvPr/>
            </p:nvCxnSpPr>
            <p:spPr>
              <a:xfrm>
                <a:off x="7184682" y="1228107"/>
                <a:ext cx="617694" cy="123567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80" name="Rectangle 179">
                <a:extLst>
                  <a:ext uri="{FF2B5EF4-FFF2-40B4-BE49-F238E27FC236}">
                    <a16:creationId xmlns:a16="http://schemas.microsoft.com/office/drawing/2014/main" id="{BB7298D9-7307-FC57-3A7C-342003EDCC31}"/>
                  </a:ext>
                </a:extLst>
              </p:cNvPr>
              <p:cNvSpPr/>
              <p:nvPr/>
            </p:nvSpPr>
            <p:spPr>
              <a:xfrm>
                <a:off x="9163648" y="3047224"/>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81" name="Straight Connector 180">
                <a:extLst>
                  <a:ext uri="{FF2B5EF4-FFF2-40B4-BE49-F238E27FC236}">
                    <a16:creationId xmlns:a16="http://schemas.microsoft.com/office/drawing/2014/main" id="{1DB804BE-9553-9C86-3F88-D47DE7652E4E}"/>
                  </a:ext>
                </a:extLst>
              </p:cNvPr>
              <p:cNvCxnSpPr>
                <a:cxnSpLocks/>
                <a:stCxn id="178" idx="3"/>
                <a:endCxn id="180" idx="1"/>
              </p:cNvCxnSpPr>
              <p:nvPr/>
            </p:nvCxnSpPr>
            <p:spPr>
              <a:xfrm>
                <a:off x="8588111" y="2463786"/>
                <a:ext cx="575537" cy="118244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82" name="Rectangle 181">
                <a:extLst>
                  <a:ext uri="{FF2B5EF4-FFF2-40B4-BE49-F238E27FC236}">
                    <a16:creationId xmlns:a16="http://schemas.microsoft.com/office/drawing/2014/main" id="{2A201B14-E6DB-B3B0-9178-20A3C075C00E}"/>
                  </a:ext>
                </a:extLst>
              </p:cNvPr>
              <p:cNvSpPr/>
              <p:nvPr/>
            </p:nvSpPr>
            <p:spPr>
              <a:xfrm>
                <a:off x="10494032" y="4214326"/>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83" name="Straight Connector 182">
                <a:extLst>
                  <a:ext uri="{FF2B5EF4-FFF2-40B4-BE49-F238E27FC236}">
                    <a16:creationId xmlns:a16="http://schemas.microsoft.com/office/drawing/2014/main" id="{CB1D21A5-8982-6890-9BE3-E308575BF5E7}"/>
                  </a:ext>
                </a:extLst>
              </p:cNvPr>
              <p:cNvCxnSpPr>
                <a:cxnSpLocks/>
                <a:stCxn id="180" idx="3"/>
                <a:endCxn id="182" idx="1"/>
              </p:cNvCxnSpPr>
              <p:nvPr/>
            </p:nvCxnSpPr>
            <p:spPr>
              <a:xfrm>
                <a:off x="9949383" y="3646231"/>
                <a:ext cx="544649" cy="11671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C1821FC8-5323-9D0F-F66B-1D28D374B99C}"/>
                  </a:ext>
                </a:extLst>
              </p:cNvPr>
              <p:cNvCxnSpPr>
                <a:cxnSpLocks/>
                <a:stCxn id="182" idx="3"/>
              </p:cNvCxnSpPr>
              <p:nvPr/>
            </p:nvCxnSpPr>
            <p:spPr>
              <a:xfrm>
                <a:off x="11279767" y="4813333"/>
                <a:ext cx="556649" cy="11671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5" name="Group 184">
              <a:extLst>
                <a:ext uri="{FF2B5EF4-FFF2-40B4-BE49-F238E27FC236}">
                  <a16:creationId xmlns:a16="http://schemas.microsoft.com/office/drawing/2014/main" id="{CF68D319-EEA2-DAA1-846E-FD4B0FAA0895}"/>
                </a:ext>
              </a:extLst>
            </p:cNvPr>
            <p:cNvGrpSpPr/>
            <p:nvPr/>
          </p:nvGrpSpPr>
          <p:grpSpPr>
            <a:xfrm>
              <a:off x="9557408" y="4079502"/>
              <a:ext cx="677449" cy="666718"/>
              <a:chOff x="6398947" y="629100"/>
              <a:chExt cx="5437469" cy="5351335"/>
            </a:xfrm>
          </p:grpSpPr>
          <p:sp>
            <p:nvSpPr>
              <p:cNvPr id="186" name="Rectangle 185">
                <a:extLst>
                  <a:ext uri="{FF2B5EF4-FFF2-40B4-BE49-F238E27FC236}">
                    <a16:creationId xmlns:a16="http://schemas.microsoft.com/office/drawing/2014/main" id="{75448D03-118C-9803-38BC-BFC59795D650}"/>
                  </a:ext>
                </a:extLst>
              </p:cNvPr>
              <p:cNvSpPr/>
              <p:nvPr/>
            </p:nvSpPr>
            <p:spPr>
              <a:xfrm>
                <a:off x="6398947" y="629100"/>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sp>
            <p:nvSpPr>
              <p:cNvPr id="187" name="Rectangle 186">
                <a:extLst>
                  <a:ext uri="{FF2B5EF4-FFF2-40B4-BE49-F238E27FC236}">
                    <a16:creationId xmlns:a16="http://schemas.microsoft.com/office/drawing/2014/main" id="{FD2536AA-2868-3276-EFF4-72E6394C327C}"/>
                  </a:ext>
                </a:extLst>
              </p:cNvPr>
              <p:cNvSpPr/>
              <p:nvPr/>
            </p:nvSpPr>
            <p:spPr>
              <a:xfrm>
                <a:off x="7802376" y="1864779"/>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88" name="Straight Connector 187">
                <a:extLst>
                  <a:ext uri="{FF2B5EF4-FFF2-40B4-BE49-F238E27FC236}">
                    <a16:creationId xmlns:a16="http://schemas.microsoft.com/office/drawing/2014/main" id="{77CB911E-AC19-0B9C-17E6-C757E2006503}"/>
                  </a:ext>
                </a:extLst>
              </p:cNvPr>
              <p:cNvCxnSpPr>
                <a:cxnSpLocks/>
                <a:stCxn id="186" idx="3"/>
                <a:endCxn id="187" idx="1"/>
              </p:cNvCxnSpPr>
              <p:nvPr/>
            </p:nvCxnSpPr>
            <p:spPr>
              <a:xfrm>
                <a:off x="7184682" y="1228107"/>
                <a:ext cx="617694" cy="123567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89" name="Rectangle 188">
                <a:extLst>
                  <a:ext uri="{FF2B5EF4-FFF2-40B4-BE49-F238E27FC236}">
                    <a16:creationId xmlns:a16="http://schemas.microsoft.com/office/drawing/2014/main" id="{F3373CFD-4F57-954E-8535-416DD526DE64}"/>
                  </a:ext>
                </a:extLst>
              </p:cNvPr>
              <p:cNvSpPr/>
              <p:nvPr/>
            </p:nvSpPr>
            <p:spPr>
              <a:xfrm>
                <a:off x="9163648" y="3047224"/>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90" name="Straight Connector 189">
                <a:extLst>
                  <a:ext uri="{FF2B5EF4-FFF2-40B4-BE49-F238E27FC236}">
                    <a16:creationId xmlns:a16="http://schemas.microsoft.com/office/drawing/2014/main" id="{15A91D25-3C6B-0A3E-0152-55676B7DBBDA}"/>
                  </a:ext>
                </a:extLst>
              </p:cNvPr>
              <p:cNvCxnSpPr>
                <a:cxnSpLocks/>
                <a:stCxn id="187" idx="3"/>
                <a:endCxn id="189" idx="1"/>
              </p:cNvCxnSpPr>
              <p:nvPr/>
            </p:nvCxnSpPr>
            <p:spPr>
              <a:xfrm>
                <a:off x="8588111" y="2463786"/>
                <a:ext cx="575537" cy="118244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91" name="Rectangle 190">
                <a:extLst>
                  <a:ext uri="{FF2B5EF4-FFF2-40B4-BE49-F238E27FC236}">
                    <a16:creationId xmlns:a16="http://schemas.microsoft.com/office/drawing/2014/main" id="{866AAF18-898B-869D-5CB3-269FB2BD8175}"/>
                  </a:ext>
                </a:extLst>
              </p:cNvPr>
              <p:cNvSpPr/>
              <p:nvPr/>
            </p:nvSpPr>
            <p:spPr>
              <a:xfrm>
                <a:off x="10494032" y="4214326"/>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92" name="Straight Connector 191">
                <a:extLst>
                  <a:ext uri="{FF2B5EF4-FFF2-40B4-BE49-F238E27FC236}">
                    <a16:creationId xmlns:a16="http://schemas.microsoft.com/office/drawing/2014/main" id="{5B6C7EAB-D84A-1EAB-7249-FBBCBC30311C}"/>
                  </a:ext>
                </a:extLst>
              </p:cNvPr>
              <p:cNvCxnSpPr>
                <a:cxnSpLocks/>
                <a:stCxn id="189" idx="3"/>
                <a:endCxn id="191" idx="1"/>
              </p:cNvCxnSpPr>
              <p:nvPr/>
            </p:nvCxnSpPr>
            <p:spPr>
              <a:xfrm>
                <a:off x="9949383" y="3646231"/>
                <a:ext cx="544649" cy="11671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53B384CF-F20D-CD30-401E-4B9CE24A4F0D}"/>
                  </a:ext>
                </a:extLst>
              </p:cNvPr>
              <p:cNvCxnSpPr>
                <a:cxnSpLocks/>
                <a:stCxn id="191" idx="3"/>
              </p:cNvCxnSpPr>
              <p:nvPr/>
            </p:nvCxnSpPr>
            <p:spPr>
              <a:xfrm>
                <a:off x="11279767" y="4813333"/>
                <a:ext cx="556649" cy="11671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94" name="Group 193">
              <a:extLst>
                <a:ext uri="{FF2B5EF4-FFF2-40B4-BE49-F238E27FC236}">
                  <a16:creationId xmlns:a16="http://schemas.microsoft.com/office/drawing/2014/main" id="{3D08874A-0573-0A15-5394-C6D555E022E6}"/>
                </a:ext>
              </a:extLst>
            </p:cNvPr>
            <p:cNvGrpSpPr/>
            <p:nvPr/>
          </p:nvGrpSpPr>
          <p:grpSpPr>
            <a:xfrm>
              <a:off x="10243581" y="4670011"/>
              <a:ext cx="677449" cy="666718"/>
              <a:chOff x="6398947" y="629100"/>
              <a:chExt cx="5437469" cy="5351335"/>
            </a:xfrm>
          </p:grpSpPr>
          <p:sp>
            <p:nvSpPr>
              <p:cNvPr id="195" name="Rectangle 194">
                <a:extLst>
                  <a:ext uri="{FF2B5EF4-FFF2-40B4-BE49-F238E27FC236}">
                    <a16:creationId xmlns:a16="http://schemas.microsoft.com/office/drawing/2014/main" id="{C5A4A5FA-6177-EDF5-35E3-F0EA08C03AD3}"/>
                  </a:ext>
                </a:extLst>
              </p:cNvPr>
              <p:cNvSpPr/>
              <p:nvPr/>
            </p:nvSpPr>
            <p:spPr>
              <a:xfrm>
                <a:off x="6398947" y="629100"/>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sp>
            <p:nvSpPr>
              <p:cNvPr id="196" name="Rectangle 195">
                <a:extLst>
                  <a:ext uri="{FF2B5EF4-FFF2-40B4-BE49-F238E27FC236}">
                    <a16:creationId xmlns:a16="http://schemas.microsoft.com/office/drawing/2014/main" id="{4E914F56-550C-3063-C2D4-B13B7D2293C0}"/>
                  </a:ext>
                </a:extLst>
              </p:cNvPr>
              <p:cNvSpPr/>
              <p:nvPr/>
            </p:nvSpPr>
            <p:spPr>
              <a:xfrm>
                <a:off x="7802376" y="1864779"/>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97" name="Straight Connector 196">
                <a:extLst>
                  <a:ext uri="{FF2B5EF4-FFF2-40B4-BE49-F238E27FC236}">
                    <a16:creationId xmlns:a16="http://schemas.microsoft.com/office/drawing/2014/main" id="{02CE388B-A57F-845D-9CE8-CB670126D5EB}"/>
                  </a:ext>
                </a:extLst>
              </p:cNvPr>
              <p:cNvCxnSpPr>
                <a:cxnSpLocks/>
                <a:stCxn id="195" idx="3"/>
                <a:endCxn id="196" idx="1"/>
              </p:cNvCxnSpPr>
              <p:nvPr/>
            </p:nvCxnSpPr>
            <p:spPr>
              <a:xfrm>
                <a:off x="7184682" y="1228107"/>
                <a:ext cx="617694" cy="123567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98" name="Rectangle 197">
                <a:extLst>
                  <a:ext uri="{FF2B5EF4-FFF2-40B4-BE49-F238E27FC236}">
                    <a16:creationId xmlns:a16="http://schemas.microsoft.com/office/drawing/2014/main" id="{1D464CFC-DEBC-5157-F021-53995A6ABE60}"/>
                  </a:ext>
                </a:extLst>
              </p:cNvPr>
              <p:cNvSpPr/>
              <p:nvPr/>
            </p:nvSpPr>
            <p:spPr>
              <a:xfrm>
                <a:off x="9163648" y="3047224"/>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99" name="Straight Connector 198">
                <a:extLst>
                  <a:ext uri="{FF2B5EF4-FFF2-40B4-BE49-F238E27FC236}">
                    <a16:creationId xmlns:a16="http://schemas.microsoft.com/office/drawing/2014/main" id="{4784C8C9-EEA9-3B7E-D049-DB3BCFE7E1B1}"/>
                  </a:ext>
                </a:extLst>
              </p:cNvPr>
              <p:cNvCxnSpPr>
                <a:cxnSpLocks/>
                <a:stCxn id="196" idx="3"/>
                <a:endCxn id="198" idx="1"/>
              </p:cNvCxnSpPr>
              <p:nvPr/>
            </p:nvCxnSpPr>
            <p:spPr>
              <a:xfrm>
                <a:off x="8588111" y="2463786"/>
                <a:ext cx="575537" cy="118244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00" name="Rectangle 199">
                <a:extLst>
                  <a:ext uri="{FF2B5EF4-FFF2-40B4-BE49-F238E27FC236}">
                    <a16:creationId xmlns:a16="http://schemas.microsoft.com/office/drawing/2014/main" id="{B7023CE3-3BA5-DD03-DB7E-315B22344A2D}"/>
                  </a:ext>
                </a:extLst>
              </p:cNvPr>
              <p:cNvSpPr/>
              <p:nvPr/>
            </p:nvSpPr>
            <p:spPr>
              <a:xfrm>
                <a:off x="10494032" y="4214326"/>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201" name="Straight Connector 200">
                <a:extLst>
                  <a:ext uri="{FF2B5EF4-FFF2-40B4-BE49-F238E27FC236}">
                    <a16:creationId xmlns:a16="http://schemas.microsoft.com/office/drawing/2014/main" id="{86DE0514-607B-D52B-2A43-86EB60647717}"/>
                  </a:ext>
                </a:extLst>
              </p:cNvPr>
              <p:cNvCxnSpPr>
                <a:cxnSpLocks/>
                <a:stCxn id="198" idx="3"/>
                <a:endCxn id="200" idx="1"/>
              </p:cNvCxnSpPr>
              <p:nvPr/>
            </p:nvCxnSpPr>
            <p:spPr>
              <a:xfrm>
                <a:off x="9949383" y="3646231"/>
                <a:ext cx="544649" cy="11671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2" name="Straight Connector 201">
                <a:extLst>
                  <a:ext uri="{FF2B5EF4-FFF2-40B4-BE49-F238E27FC236}">
                    <a16:creationId xmlns:a16="http://schemas.microsoft.com/office/drawing/2014/main" id="{B1A57D4A-693E-0E3A-1401-0847D24DFEB8}"/>
                  </a:ext>
                </a:extLst>
              </p:cNvPr>
              <p:cNvCxnSpPr>
                <a:cxnSpLocks/>
                <a:stCxn id="200" idx="3"/>
              </p:cNvCxnSpPr>
              <p:nvPr/>
            </p:nvCxnSpPr>
            <p:spPr>
              <a:xfrm>
                <a:off x="11279767" y="4813333"/>
                <a:ext cx="556649" cy="11671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3" name="Group 202">
              <a:extLst>
                <a:ext uri="{FF2B5EF4-FFF2-40B4-BE49-F238E27FC236}">
                  <a16:creationId xmlns:a16="http://schemas.microsoft.com/office/drawing/2014/main" id="{6659C0E5-DCC8-568F-3EE3-B1DC61416D17}"/>
                </a:ext>
              </a:extLst>
            </p:cNvPr>
            <p:cNvGrpSpPr/>
            <p:nvPr/>
          </p:nvGrpSpPr>
          <p:grpSpPr>
            <a:xfrm>
              <a:off x="10921030" y="5260960"/>
              <a:ext cx="677449" cy="666718"/>
              <a:chOff x="6398947" y="629100"/>
              <a:chExt cx="5437469" cy="5351335"/>
            </a:xfrm>
          </p:grpSpPr>
          <p:sp>
            <p:nvSpPr>
              <p:cNvPr id="204" name="Rectangle 203">
                <a:extLst>
                  <a:ext uri="{FF2B5EF4-FFF2-40B4-BE49-F238E27FC236}">
                    <a16:creationId xmlns:a16="http://schemas.microsoft.com/office/drawing/2014/main" id="{F92E64FC-C901-A5A2-3386-877132ABE013}"/>
                  </a:ext>
                </a:extLst>
              </p:cNvPr>
              <p:cNvSpPr/>
              <p:nvPr/>
            </p:nvSpPr>
            <p:spPr>
              <a:xfrm>
                <a:off x="6398947" y="629100"/>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sp>
            <p:nvSpPr>
              <p:cNvPr id="205" name="Rectangle 204">
                <a:extLst>
                  <a:ext uri="{FF2B5EF4-FFF2-40B4-BE49-F238E27FC236}">
                    <a16:creationId xmlns:a16="http://schemas.microsoft.com/office/drawing/2014/main" id="{1500D48F-DC0C-EF07-3408-1F12F8BF00E4}"/>
                  </a:ext>
                </a:extLst>
              </p:cNvPr>
              <p:cNvSpPr/>
              <p:nvPr/>
            </p:nvSpPr>
            <p:spPr>
              <a:xfrm>
                <a:off x="7802376" y="1864779"/>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206" name="Straight Connector 205">
                <a:extLst>
                  <a:ext uri="{FF2B5EF4-FFF2-40B4-BE49-F238E27FC236}">
                    <a16:creationId xmlns:a16="http://schemas.microsoft.com/office/drawing/2014/main" id="{20ECC0B7-E7E3-C647-A924-910F25B37FD7}"/>
                  </a:ext>
                </a:extLst>
              </p:cNvPr>
              <p:cNvCxnSpPr>
                <a:cxnSpLocks/>
                <a:stCxn id="204" idx="3"/>
                <a:endCxn id="205" idx="1"/>
              </p:cNvCxnSpPr>
              <p:nvPr/>
            </p:nvCxnSpPr>
            <p:spPr>
              <a:xfrm>
                <a:off x="7184682" y="1228107"/>
                <a:ext cx="617694" cy="123567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07" name="Rectangle 206">
                <a:extLst>
                  <a:ext uri="{FF2B5EF4-FFF2-40B4-BE49-F238E27FC236}">
                    <a16:creationId xmlns:a16="http://schemas.microsoft.com/office/drawing/2014/main" id="{1017A6D0-BFD7-C01B-FC9D-9C466DC9A3E0}"/>
                  </a:ext>
                </a:extLst>
              </p:cNvPr>
              <p:cNvSpPr/>
              <p:nvPr/>
            </p:nvSpPr>
            <p:spPr>
              <a:xfrm>
                <a:off x="9163648" y="3047224"/>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208" name="Straight Connector 207">
                <a:extLst>
                  <a:ext uri="{FF2B5EF4-FFF2-40B4-BE49-F238E27FC236}">
                    <a16:creationId xmlns:a16="http://schemas.microsoft.com/office/drawing/2014/main" id="{8550C6BC-F75B-E67E-B2D2-AB7DBE263316}"/>
                  </a:ext>
                </a:extLst>
              </p:cNvPr>
              <p:cNvCxnSpPr>
                <a:cxnSpLocks/>
                <a:stCxn id="205" idx="3"/>
                <a:endCxn id="207" idx="1"/>
              </p:cNvCxnSpPr>
              <p:nvPr/>
            </p:nvCxnSpPr>
            <p:spPr>
              <a:xfrm>
                <a:off x="8588111" y="2463786"/>
                <a:ext cx="575537" cy="118244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09" name="Rectangle 208">
                <a:extLst>
                  <a:ext uri="{FF2B5EF4-FFF2-40B4-BE49-F238E27FC236}">
                    <a16:creationId xmlns:a16="http://schemas.microsoft.com/office/drawing/2014/main" id="{D4B73C5C-FB94-E75A-34C2-12A0B0B85524}"/>
                  </a:ext>
                </a:extLst>
              </p:cNvPr>
              <p:cNvSpPr/>
              <p:nvPr/>
            </p:nvSpPr>
            <p:spPr>
              <a:xfrm>
                <a:off x="10494032" y="4214326"/>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210" name="Straight Connector 209">
                <a:extLst>
                  <a:ext uri="{FF2B5EF4-FFF2-40B4-BE49-F238E27FC236}">
                    <a16:creationId xmlns:a16="http://schemas.microsoft.com/office/drawing/2014/main" id="{EA71B3E1-D4B3-B5CC-2C97-DA09A0906963}"/>
                  </a:ext>
                </a:extLst>
              </p:cNvPr>
              <p:cNvCxnSpPr>
                <a:cxnSpLocks/>
                <a:stCxn id="207" idx="3"/>
                <a:endCxn id="209" idx="1"/>
              </p:cNvCxnSpPr>
              <p:nvPr/>
            </p:nvCxnSpPr>
            <p:spPr>
              <a:xfrm>
                <a:off x="9949383" y="3646231"/>
                <a:ext cx="544649" cy="11671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53EFE920-8677-9F21-05DB-B916B5ECC8C3}"/>
                  </a:ext>
                </a:extLst>
              </p:cNvPr>
              <p:cNvCxnSpPr>
                <a:cxnSpLocks/>
                <a:stCxn id="209" idx="3"/>
              </p:cNvCxnSpPr>
              <p:nvPr/>
            </p:nvCxnSpPr>
            <p:spPr>
              <a:xfrm>
                <a:off x="11279767" y="4813333"/>
                <a:ext cx="556649" cy="11671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12" name="Group 211">
              <a:extLst>
                <a:ext uri="{FF2B5EF4-FFF2-40B4-BE49-F238E27FC236}">
                  <a16:creationId xmlns:a16="http://schemas.microsoft.com/office/drawing/2014/main" id="{571BD4F8-29D9-802E-6DD5-87535476C80C}"/>
                </a:ext>
              </a:extLst>
            </p:cNvPr>
            <p:cNvGrpSpPr/>
            <p:nvPr/>
          </p:nvGrpSpPr>
          <p:grpSpPr>
            <a:xfrm>
              <a:off x="11585991" y="5821789"/>
              <a:ext cx="677449" cy="666718"/>
              <a:chOff x="6398947" y="629100"/>
              <a:chExt cx="5437469" cy="5351335"/>
            </a:xfrm>
          </p:grpSpPr>
          <p:sp>
            <p:nvSpPr>
              <p:cNvPr id="213" name="Rectangle 212">
                <a:extLst>
                  <a:ext uri="{FF2B5EF4-FFF2-40B4-BE49-F238E27FC236}">
                    <a16:creationId xmlns:a16="http://schemas.microsoft.com/office/drawing/2014/main" id="{A33A113B-11A0-0A9D-E89A-0E82138AFAB8}"/>
                  </a:ext>
                </a:extLst>
              </p:cNvPr>
              <p:cNvSpPr/>
              <p:nvPr/>
            </p:nvSpPr>
            <p:spPr>
              <a:xfrm>
                <a:off x="6398947" y="629100"/>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sp>
            <p:nvSpPr>
              <p:cNvPr id="214" name="Rectangle 213">
                <a:extLst>
                  <a:ext uri="{FF2B5EF4-FFF2-40B4-BE49-F238E27FC236}">
                    <a16:creationId xmlns:a16="http://schemas.microsoft.com/office/drawing/2014/main" id="{039AE4EC-433D-B2BA-9B83-6A022F792599}"/>
                  </a:ext>
                </a:extLst>
              </p:cNvPr>
              <p:cNvSpPr/>
              <p:nvPr/>
            </p:nvSpPr>
            <p:spPr>
              <a:xfrm>
                <a:off x="7802376" y="1864779"/>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215" name="Straight Connector 214">
                <a:extLst>
                  <a:ext uri="{FF2B5EF4-FFF2-40B4-BE49-F238E27FC236}">
                    <a16:creationId xmlns:a16="http://schemas.microsoft.com/office/drawing/2014/main" id="{6CDA40FD-0EDE-4B0F-FCF1-53AEF57FA7E1}"/>
                  </a:ext>
                </a:extLst>
              </p:cNvPr>
              <p:cNvCxnSpPr>
                <a:cxnSpLocks/>
                <a:stCxn id="213" idx="3"/>
                <a:endCxn id="214" idx="1"/>
              </p:cNvCxnSpPr>
              <p:nvPr/>
            </p:nvCxnSpPr>
            <p:spPr>
              <a:xfrm>
                <a:off x="7184682" y="1228107"/>
                <a:ext cx="617694" cy="123567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16" name="Rectangle 215">
                <a:extLst>
                  <a:ext uri="{FF2B5EF4-FFF2-40B4-BE49-F238E27FC236}">
                    <a16:creationId xmlns:a16="http://schemas.microsoft.com/office/drawing/2014/main" id="{F3197CEB-1AA6-50DE-C624-807030BFEED7}"/>
                  </a:ext>
                </a:extLst>
              </p:cNvPr>
              <p:cNvSpPr/>
              <p:nvPr/>
            </p:nvSpPr>
            <p:spPr>
              <a:xfrm>
                <a:off x="9163648" y="3047224"/>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217" name="Straight Connector 216">
                <a:extLst>
                  <a:ext uri="{FF2B5EF4-FFF2-40B4-BE49-F238E27FC236}">
                    <a16:creationId xmlns:a16="http://schemas.microsoft.com/office/drawing/2014/main" id="{77929637-7933-B638-1FB3-A06F9A5B4905}"/>
                  </a:ext>
                </a:extLst>
              </p:cNvPr>
              <p:cNvCxnSpPr>
                <a:cxnSpLocks/>
                <a:stCxn id="214" idx="3"/>
                <a:endCxn id="216" idx="1"/>
              </p:cNvCxnSpPr>
              <p:nvPr/>
            </p:nvCxnSpPr>
            <p:spPr>
              <a:xfrm>
                <a:off x="8588111" y="2463786"/>
                <a:ext cx="575537" cy="118244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18" name="Rectangle 217">
                <a:extLst>
                  <a:ext uri="{FF2B5EF4-FFF2-40B4-BE49-F238E27FC236}">
                    <a16:creationId xmlns:a16="http://schemas.microsoft.com/office/drawing/2014/main" id="{C477D366-A9E2-278C-EE23-43156CC2AE2F}"/>
                  </a:ext>
                </a:extLst>
              </p:cNvPr>
              <p:cNvSpPr/>
              <p:nvPr/>
            </p:nvSpPr>
            <p:spPr>
              <a:xfrm>
                <a:off x="10494032" y="4214326"/>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219" name="Straight Connector 218">
                <a:extLst>
                  <a:ext uri="{FF2B5EF4-FFF2-40B4-BE49-F238E27FC236}">
                    <a16:creationId xmlns:a16="http://schemas.microsoft.com/office/drawing/2014/main" id="{AD7582CD-9C56-0F47-7BFF-BAC6AB42FFE2}"/>
                  </a:ext>
                </a:extLst>
              </p:cNvPr>
              <p:cNvCxnSpPr>
                <a:cxnSpLocks/>
                <a:stCxn id="216" idx="3"/>
                <a:endCxn id="218" idx="1"/>
              </p:cNvCxnSpPr>
              <p:nvPr/>
            </p:nvCxnSpPr>
            <p:spPr>
              <a:xfrm>
                <a:off x="9949383" y="3646231"/>
                <a:ext cx="544649" cy="11671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a:extLst>
                  <a:ext uri="{FF2B5EF4-FFF2-40B4-BE49-F238E27FC236}">
                    <a16:creationId xmlns:a16="http://schemas.microsoft.com/office/drawing/2014/main" id="{F0966B22-BC5C-CD05-38CD-FAF673CBD6A2}"/>
                  </a:ext>
                </a:extLst>
              </p:cNvPr>
              <p:cNvCxnSpPr>
                <a:cxnSpLocks/>
                <a:stCxn id="218" idx="3"/>
              </p:cNvCxnSpPr>
              <p:nvPr/>
            </p:nvCxnSpPr>
            <p:spPr>
              <a:xfrm>
                <a:off x="11279767" y="4813333"/>
                <a:ext cx="556649" cy="11671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223" name="TextBox 222">
            <a:extLst>
              <a:ext uri="{FF2B5EF4-FFF2-40B4-BE49-F238E27FC236}">
                <a16:creationId xmlns:a16="http://schemas.microsoft.com/office/drawing/2014/main" id="{55310564-55AE-1681-C33F-E72156A024BF}"/>
              </a:ext>
            </a:extLst>
          </p:cNvPr>
          <p:cNvSpPr txBox="1"/>
          <p:nvPr/>
        </p:nvSpPr>
        <p:spPr>
          <a:xfrm>
            <a:off x="995288" y="4742227"/>
            <a:ext cx="2004075" cy="584775"/>
          </a:xfrm>
          <a:prstGeom prst="rect">
            <a:avLst/>
          </a:prstGeom>
          <a:noFill/>
        </p:spPr>
        <p:txBody>
          <a:bodyPr wrap="none" rtlCol="0">
            <a:spAutoFit/>
          </a:bodyPr>
          <a:lstStyle/>
          <a:p>
            <a:r>
              <a:rPr lang="en-US" sz="3200" dirty="0"/>
              <a:t>4 bit adder</a:t>
            </a:r>
          </a:p>
        </p:txBody>
      </p:sp>
      <p:sp>
        <p:nvSpPr>
          <p:cNvPr id="224" name="TextBox 223">
            <a:extLst>
              <a:ext uri="{FF2B5EF4-FFF2-40B4-BE49-F238E27FC236}">
                <a16:creationId xmlns:a16="http://schemas.microsoft.com/office/drawing/2014/main" id="{E3238F76-C2EF-3337-750B-408725AFD86B}"/>
              </a:ext>
            </a:extLst>
          </p:cNvPr>
          <p:cNvSpPr txBox="1"/>
          <p:nvPr/>
        </p:nvSpPr>
        <p:spPr>
          <a:xfrm>
            <a:off x="9019517" y="2720351"/>
            <a:ext cx="2212465" cy="584775"/>
          </a:xfrm>
          <a:prstGeom prst="rect">
            <a:avLst/>
          </a:prstGeom>
          <a:noFill/>
        </p:spPr>
        <p:txBody>
          <a:bodyPr wrap="none" rtlCol="0">
            <a:spAutoFit/>
          </a:bodyPr>
          <a:lstStyle/>
          <a:p>
            <a:r>
              <a:rPr lang="en-US" sz="3200" dirty="0"/>
              <a:t>32 bit adder</a:t>
            </a:r>
          </a:p>
        </p:txBody>
      </p:sp>
      <p:sp>
        <p:nvSpPr>
          <p:cNvPr id="225" name="Title 224">
            <a:extLst>
              <a:ext uri="{FF2B5EF4-FFF2-40B4-BE49-F238E27FC236}">
                <a16:creationId xmlns:a16="http://schemas.microsoft.com/office/drawing/2014/main" id="{BE6E5786-885D-BDED-22B3-FC91992D23D1}"/>
              </a:ext>
            </a:extLst>
          </p:cNvPr>
          <p:cNvSpPr>
            <a:spLocks noGrp="1"/>
          </p:cNvSpPr>
          <p:nvPr>
            <p:ph type="title"/>
          </p:nvPr>
        </p:nvSpPr>
        <p:spPr>
          <a:xfrm>
            <a:off x="8129588" y="365125"/>
            <a:ext cx="3224212" cy="1325563"/>
          </a:xfrm>
        </p:spPr>
        <p:txBody>
          <a:bodyPr>
            <a:normAutofit fontScale="90000"/>
          </a:bodyPr>
          <a:lstStyle/>
          <a:p>
            <a:pPr algn="r"/>
            <a:r>
              <a:rPr lang="en-US" dirty="0"/>
              <a:t>Circuits can get quite long</a:t>
            </a:r>
          </a:p>
        </p:txBody>
      </p:sp>
      <p:sp>
        <p:nvSpPr>
          <p:cNvPr id="226" name="TextBox 225">
            <a:extLst>
              <a:ext uri="{FF2B5EF4-FFF2-40B4-BE49-F238E27FC236}">
                <a16:creationId xmlns:a16="http://schemas.microsoft.com/office/drawing/2014/main" id="{D0DB336E-6124-EE7D-FC2F-2D57B694A46C}"/>
              </a:ext>
            </a:extLst>
          </p:cNvPr>
          <p:cNvSpPr txBox="1"/>
          <p:nvPr/>
        </p:nvSpPr>
        <p:spPr>
          <a:xfrm>
            <a:off x="7257392" y="5054315"/>
            <a:ext cx="3050835" cy="1077218"/>
          </a:xfrm>
          <a:prstGeom prst="rect">
            <a:avLst/>
          </a:prstGeom>
          <a:noFill/>
        </p:spPr>
        <p:txBody>
          <a:bodyPr wrap="none" rtlCol="0">
            <a:spAutoFit/>
          </a:bodyPr>
          <a:lstStyle/>
          <a:p>
            <a:r>
              <a:rPr lang="en-US" sz="3200" dirty="0"/>
              <a:t>64 bit adder?</a:t>
            </a:r>
          </a:p>
          <a:p>
            <a:r>
              <a:rPr lang="en-US" sz="3200" dirty="0"/>
              <a:t>64 bit multiplier?</a:t>
            </a:r>
          </a:p>
        </p:txBody>
      </p:sp>
    </p:spTree>
    <p:extLst>
      <p:ext uri="{BB962C8B-B14F-4D97-AF65-F5344CB8AC3E}">
        <p14:creationId xmlns:p14="http://schemas.microsoft.com/office/powerpoint/2010/main" val="17013900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Right Brace 60">
            <a:extLst>
              <a:ext uri="{FF2B5EF4-FFF2-40B4-BE49-F238E27FC236}">
                <a16:creationId xmlns:a16="http://schemas.microsoft.com/office/drawing/2014/main" id="{3B3FD84F-7B87-D70F-72A3-EC3232CF937C}"/>
              </a:ext>
            </a:extLst>
          </p:cNvPr>
          <p:cNvSpPr/>
          <p:nvPr/>
        </p:nvSpPr>
        <p:spPr>
          <a:xfrm rot="5400000">
            <a:off x="5136358" y="1786894"/>
            <a:ext cx="908683" cy="4609148"/>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68" name="Group 67" descr="This is a diagram showing two 64 bit operands flowing into a 64 bit adder and one 64 bit sum coming out of the 64 bit adder.">
            <a:extLst>
              <a:ext uri="{FF2B5EF4-FFF2-40B4-BE49-F238E27FC236}">
                <a16:creationId xmlns:a16="http://schemas.microsoft.com/office/drawing/2014/main" id="{E01B5F93-4FB5-C638-5EBF-ACBFA47B595D}"/>
              </a:ext>
            </a:extLst>
          </p:cNvPr>
          <p:cNvGrpSpPr/>
          <p:nvPr/>
        </p:nvGrpSpPr>
        <p:grpSpPr>
          <a:xfrm>
            <a:off x="3529013" y="1083657"/>
            <a:ext cx="4130989" cy="2588219"/>
            <a:chOff x="3529013" y="1083657"/>
            <a:chExt cx="4130989" cy="2588219"/>
          </a:xfrm>
        </p:grpSpPr>
        <p:sp>
          <p:nvSpPr>
            <p:cNvPr id="44" name="Rectangle 43">
              <a:extLst>
                <a:ext uri="{FF2B5EF4-FFF2-40B4-BE49-F238E27FC236}">
                  <a16:creationId xmlns:a16="http://schemas.microsoft.com/office/drawing/2014/main" id="{33978962-66BC-98D8-3156-5AEAF6655554}"/>
                </a:ext>
              </a:extLst>
            </p:cNvPr>
            <p:cNvSpPr/>
            <p:nvPr/>
          </p:nvSpPr>
          <p:spPr>
            <a:xfrm>
              <a:off x="4994909" y="1128701"/>
              <a:ext cx="1191582" cy="2543175"/>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64 Bit</a:t>
              </a:r>
            </a:p>
            <a:p>
              <a:pPr algn="ctr"/>
              <a:r>
                <a:rPr lang="en-US" sz="2400" b="1" dirty="0">
                  <a:solidFill>
                    <a:schemeClr val="tx1"/>
                  </a:solidFill>
                </a:rPr>
                <a:t>Adder</a:t>
              </a:r>
            </a:p>
          </p:txBody>
        </p:sp>
        <p:sp>
          <p:nvSpPr>
            <p:cNvPr id="57" name="Right Arrow 56">
              <a:extLst>
                <a:ext uri="{FF2B5EF4-FFF2-40B4-BE49-F238E27FC236}">
                  <a16:creationId xmlns:a16="http://schemas.microsoft.com/office/drawing/2014/main" id="{DE307387-07FA-CBEF-640B-2E4079CDCEC0}"/>
                </a:ext>
              </a:extLst>
            </p:cNvPr>
            <p:cNvSpPr/>
            <p:nvPr/>
          </p:nvSpPr>
          <p:spPr>
            <a:xfrm>
              <a:off x="3929063" y="1436121"/>
              <a:ext cx="1065845" cy="542925"/>
            </a:xfrm>
            <a:prstGeom prst="rightArrow">
              <a:avLst/>
            </a:prstGeom>
            <a:pattFill prst="narHorz">
              <a:fgClr>
                <a:schemeClr val="accent1"/>
              </a:fgClr>
              <a:bgClr>
                <a:schemeClr val="bg1"/>
              </a:bgClr>
            </a:patt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E3BF941D-313D-C69C-1145-B7C13CE9C2D8}"/>
                </a:ext>
              </a:extLst>
            </p:cNvPr>
            <p:cNvSpPr/>
            <p:nvPr/>
          </p:nvSpPr>
          <p:spPr>
            <a:xfrm>
              <a:off x="3529013" y="1083657"/>
              <a:ext cx="400050" cy="123471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Right Arrow 62">
              <a:extLst>
                <a:ext uri="{FF2B5EF4-FFF2-40B4-BE49-F238E27FC236}">
                  <a16:creationId xmlns:a16="http://schemas.microsoft.com/office/drawing/2014/main" id="{5B13D38B-DDCA-8434-6C0D-4D726E13573F}"/>
                </a:ext>
              </a:extLst>
            </p:cNvPr>
            <p:cNvSpPr/>
            <p:nvPr/>
          </p:nvSpPr>
          <p:spPr>
            <a:xfrm>
              <a:off x="3952874" y="2788686"/>
              <a:ext cx="1065845" cy="542925"/>
            </a:xfrm>
            <a:prstGeom prst="rightArrow">
              <a:avLst/>
            </a:prstGeom>
            <a:pattFill prst="narHorz">
              <a:fgClr>
                <a:schemeClr val="accent1"/>
              </a:fgClr>
              <a:bgClr>
                <a:schemeClr val="bg1"/>
              </a:bgClr>
            </a:patt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84391DB6-E340-3D0D-33E3-F8EF862B02EB}"/>
                </a:ext>
              </a:extLst>
            </p:cNvPr>
            <p:cNvSpPr/>
            <p:nvPr/>
          </p:nvSpPr>
          <p:spPr>
            <a:xfrm>
              <a:off x="3552824" y="2436222"/>
              <a:ext cx="400050" cy="123471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Right Arrow 64">
              <a:extLst>
                <a:ext uri="{FF2B5EF4-FFF2-40B4-BE49-F238E27FC236}">
                  <a16:creationId xmlns:a16="http://schemas.microsoft.com/office/drawing/2014/main" id="{EEF46A2A-0E6A-E3CF-82B6-6E744DA4178A}"/>
                </a:ext>
              </a:extLst>
            </p:cNvPr>
            <p:cNvSpPr/>
            <p:nvPr/>
          </p:nvSpPr>
          <p:spPr>
            <a:xfrm>
              <a:off x="6210301" y="2046912"/>
              <a:ext cx="1065845" cy="542925"/>
            </a:xfrm>
            <a:prstGeom prst="rightArrow">
              <a:avLst/>
            </a:prstGeom>
            <a:pattFill prst="narHorz">
              <a:fgClr>
                <a:schemeClr val="accent1"/>
              </a:fgClr>
              <a:bgClr>
                <a:schemeClr val="bg1"/>
              </a:bgClr>
            </a:patt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5080F4F3-35B1-5B53-86BA-CDFE020417F1}"/>
                </a:ext>
              </a:extLst>
            </p:cNvPr>
            <p:cNvSpPr/>
            <p:nvPr/>
          </p:nvSpPr>
          <p:spPr>
            <a:xfrm>
              <a:off x="7259952" y="1701015"/>
              <a:ext cx="400050" cy="123471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7" name="TextBox 66">
            <a:extLst>
              <a:ext uri="{FF2B5EF4-FFF2-40B4-BE49-F238E27FC236}">
                <a16:creationId xmlns:a16="http://schemas.microsoft.com/office/drawing/2014/main" id="{D426DDE3-7041-00C6-9B78-8D1FD5FD9FF0}"/>
              </a:ext>
            </a:extLst>
          </p:cNvPr>
          <p:cNvSpPr txBox="1"/>
          <p:nvPr/>
        </p:nvSpPr>
        <p:spPr>
          <a:xfrm>
            <a:off x="1828085" y="4637049"/>
            <a:ext cx="8216028" cy="1569660"/>
          </a:xfrm>
          <a:prstGeom prst="rect">
            <a:avLst/>
          </a:prstGeom>
          <a:noFill/>
        </p:spPr>
        <p:txBody>
          <a:bodyPr wrap="square" rtlCol="0">
            <a:spAutoFit/>
          </a:bodyPr>
          <a:lstStyle/>
          <a:p>
            <a:r>
              <a:rPr lang="en-US" sz="2400" dirty="0"/>
              <a:t>Once a circuit is designed and laid out, circuit simulators can compute the time it takes for signals to propagate through the circuit.  We can not trust at the results to be accurate until sufficient time has passed.</a:t>
            </a:r>
          </a:p>
        </p:txBody>
      </p:sp>
    </p:spTree>
    <p:extLst>
      <p:ext uri="{BB962C8B-B14F-4D97-AF65-F5344CB8AC3E}">
        <p14:creationId xmlns:p14="http://schemas.microsoft.com/office/powerpoint/2010/main" val="20554662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888929-E6EF-D7DD-AD04-89063B005C66}"/>
              </a:ext>
            </a:extLst>
          </p:cNvPr>
          <p:cNvSpPr>
            <a:spLocks noGrp="1"/>
          </p:cNvSpPr>
          <p:nvPr>
            <p:ph type="title"/>
          </p:nvPr>
        </p:nvSpPr>
        <p:spPr/>
        <p:txBody>
          <a:bodyPr/>
          <a:lstStyle/>
          <a:p>
            <a:r>
              <a:rPr lang="en-US" dirty="0"/>
              <a:t>Clock Rate</a:t>
            </a:r>
          </a:p>
        </p:txBody>
      </p:sp>
      <p:sp>
        <p:nvSpPr>
          <p:cNvPr id="3" name="Content Placeholder 2">
            <a:extLst>
              <a:ext uri="{FF2B5EF4-FFF2-40B4-BE49-F238E27FC236}">
                <a16:creationId xmlns:a16="http://schemas.microsoft.com/office/drawing/2014/main" id="{43BA7148-852D-6B96-4FCF-BC419940DC10}"/>
              </a:ext>
            </a:extLst>
          </p:cNvPr>
          <p:cNvSpPr>
            <a:spLocks noGrp="1"/>
          </p:cNvSpPr>
          <p:nvPr>
            <p:ph idx="1"/>
          </p:nvPr>
        </p:nvSpPr>
        <p:spPr>
          <a:xfrm>
            <a:off x="838200" y="1825625"/>
            <a:ext cx="4548188" cy="4351338"/>
          </a:xfrm>
        </p:spPr>
        <p:txBody>
          <a:bodyPr/>
          <a:lstStyle/>
          <a:p>
            <a:r>
              <a:rPr lang="en-US" dirty="0"/>
              <a:t>Once we compute the delay of the slowest element of the Arithmetic and Logic parts of the CPU (aka the ALU), we can determine the number of times per second we can reliably do computations.</a:t>
            </a:r>
          </a:p>
        </p:txBody>
      </p:sp>
      <p:pic>
        <p:nvPicPr>
          <p:cNvPr id="4" name="Picture 3" descr="A picture of the layout of the Intel 4004 taken with a microscope showing gates and wires.">
            <a:extLst>
              <a:ext uri="{FF2B5EF4-FFF2-40B4-BE49-F238E27FC236}">
                <a16:creationId xmlns:a16="http://schemas.microsoft.com/office/drawing/2014/main" id="{A77EBBCE-701E-C5B0-1F4F-7A9E470D2CBF}"/>
              </a:ext>
            </a:extLst>
          </p:cNvPr>
          <p:cNvPicPr>
            <a:picLocks noChangeAspect="1"/>
          </p:cNvPicPr>
          <p:nvPr/>
        </p:nvPicPr>
        <p:blipFill>
          <a:blip r:embed="rId2"/>
          <a:stretch>
            <a:fillRect/>
          </a:stretch>
        </p:blipFill>
        <p:spPr>
          <a:xfrm>
            <a:off x="6096000" y="1253331"/>
            <a:ext cx="5840723" cy="4351338"/>
          </a:xfrm>
          <a:prstGeom prst="rect">
            <a:avLst/>
          </a:prstGeom>
        </p:spPr>
      </p:pic>
    </p:spTree>
    <p:extLst>
      <p:ext uri="{BB962C8B-B14F-4D97-AF65-F5344CB8AC3E}">
        <p14:creationId xmlns:p14="http://schemas.microsoft.com/office/powerpoint/2010/main" val="237615379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6C087A-BE31-FF6E-8EED-C3D46B7B07BA}"/>
              </a:ext>
            </a:extLst>
          </p:cNvPr>
          <p:cNvSpPr>
            <a:spLocks noGrp="1"/>
          </p:cNvSpPr>
          <p:nvPr>
            <p:ph type="title"/>
          </p:nvPr>
        </p:nvSpPr>
        <p:spPr/>
        <p:txBody>
          <a:bodyPr/>
          <a:lstStyle/>
          <a:p>
            <a:r>
              <a:rPr lang="en-US" dirty="0"/>
              <a:t>What Determines Clock Rate?</a:t>
            </a:r>
          </a:p>
        </p:txBody>
      </p:sp>
      <p:sp>
        <p:nvSpPr>
          <p:cNvPr id="3" name="Content Placeholder 2">
            <a:extLst>
              <a:ext uri="{FF2B5EF4-FFF2-40B4-BE49-F238E27FC236}">
                <a16:creationId xmlns:a16="http://schemas.microsoft.com/office/drawing/2014/main" id="{5089176E-D21C-3131-AEE1-DD90A51081E5}"/>
              </a:ext>
            </a:extLst>
          </p:cNvPr>
          <p:cNvSpPr>
            <a:spLocks noGrp="1"/>
          </p:cNvSpPr>
          <p:nvPr>
            <p:ph idx="1"/>
          </p:nvPr>
        </p:nvSpPr>
        <p:spPr/>
        <p:txBody>
          <a:bodyPr/>
          <a:lstStyle/>
          <a:p>
            <a:r>
              <a:rPr lang="en-US" dirty="0"/>
              <a:t>The size of the chip (speed of light)</a:t>
            </a:r>
          </a:p>
          <a:p>
            <a:r>
              <a:rPr lang="en-US" dirty="0"/>
              <a:t>The number of transistors in the longest path within the ALU</a:t>
            </a:r>
          </a:p>
          <a:p>
            <a:r>
              <a:rPr lang="en-US" dirty="0"/>
              <a:t>The physical length of the longest path within the ALU (speed of light)</a:t>
            </a:r>
          </a:p>
          <a:p>
            <a:r>
              <a:rPr lang="en-US" dirty="0"/>
              <a:t>The speed at which each transistor switches between 0 and 1 (depends on the technology used to build the chip)</a:t>
            </a:r>
          </a:p>
          <a:p>
            <a:endParaRPr lang="en-US" dirty="0"/>
          </a:p>
          <a:p>
            <a:r>
              <a:rPr lang="en-US" dirty="0"/>
              <a:t>Chips are designed, redesigned, laid out, and simulated endlessly during development to produce the fastest clock rate</a:t>
            </a:r>
          </a:p>
          <a:p>
            <a:endParaRPr lang="en-US" dirty="0"/>
          </a:p>
        </p:txBody>
      </p:sp>
    </p:spTree>
    <p:extLst>
      <p:ext uri="{BB962C8B-B14F-4D97-AF65-F5344CB8AC3E}">
        <p14:creationId xmlns:p14="http://schemas.microsoft.com/office/powerpoint/2010/main" val="256299245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50D4EA-0356-01A1-F106-21B95F3D8270}"/>
              </a:ext>
            </a:extLst>
          </p:cNvPr>
          <p:cNvSpPr>
            <a:spLocks noGrp="1"/>
          </p:cNvSpPr>
          <p:nvPr>
            <p:ph type="title"/>
          </p:nvPr>
        </p:nvSpPr>
        <p:spPr/>
        <p:txBody>
          <a:bodyPr/>
          <a:lstStyle/>
          <a:p>
            <a:r>
              <a:rPr lang="en-US" dirty="0"/>
              <a:t>Moore's Law</a:t>
            </a:r>
          </a:p>
        </p:txBody>
      </p:sp>
      <p:sp>
        <p:nvSpPr>
          <p:cNvPr id="3" name="Content Placeholder 2">
            <a:extLst>
              <a:ext uri="{FF2B5EF4-FFF2-40B4-BE49-F238E27FC236}">
                <a16:creationId xmlns:a16="http://schemas.microsoft.com/office/drawing/2014/main" id="{62F8C385-172D-4A4C-6CE2-D95340626541}"/>
              </a:ext>
            </a:extLst>
          </p:cNvPr>
          <p:cNvSpPr>
            <a:spLocks noGrp="1"/>
          </p:cNvSpPr>
          <p:nvPr>
            <p:ph idx="1"/>
          </p:nvPr>
        </p:nvSpPr>
        <p:spPr>
          <a:xfrm>
            <a:off x="838200" y="1825625"/>
            <a:ext cx="4791075" cy="3132138"/>
          </a:xfrm>
        </p:spPr>
        <p:txBody>
          <a:bodyPr/>
          <a:lstStyle/>
          <a:p>
            <a:r>
              <a:rPr lang="en-US" b="1" dirty="0"/>
              <a:t>Moore's law</a:t>
            </a:r>
            <a:r>
              <a:rPr lang="en-US" dirty="0"/>
              <a:t> is the observation that the </a:t>
            </a:r>
            <a:r>
              <a:rPr lang="en-US" dirty="0">
                <a:hlinkClick r:id="rId2" tooltip="Transistor count"/>
              </a:rPr>
              <a:t>number of transistors</a:t>
            </a:r>
            <a:r>
              <a:rPr lang="en-US" dirty="0"/>
              <a:t> in an </a:t>
            </a:r>
            <a:r>
              <a:rPr lang="en-US" dirty="0">
                <a:hlinkClick r:id="rId3" tooltip="Integrated circuit"/>
              </a:rPr>
              <a:t>integrated circuit</a:t>
            </a:r>
            <a:r>
              <a:rPr lang="en-US" dirty="0"/>
              <a:t> (IC) doubles about every two years. </a:t>
            </a:r>
          </a:p>
          <a:p>
            <a:r>
              <a:rPr lang="en-US" dirty="0"/>
              <a:t>X-Axis 1970 - 2020</a:t>
            </a:r>
          </a:p>
          <a:p>
            <a:r>
              <a:rPr lang="en-US" dirty="0"/>
              <a:t>Y-Axis 1000 - 50 billion</a:t>
            </a:r>
          </a:p>
        </p:txBody>
      </p:sp>
      <p:sp>
        <p:nvSpPr>
          <p:cNvPr id="5" name="TextBox 4">
            <a:extLst>
              <a:ext uri="{FF2B5EF4-FFF2-40B4-BE49-F238E27FC236}">
                <a16:creationId xmlns:a16="http://schemas.microsoft.com/office/drawing/2014/main" id="{5DCA75CA-E797-D7C7-2351-EDC48F7B119E}"/>
              </a:ext>
            </a:extLst>
          </p:cNvPr>
          <p:cNvSpPr txBox="1"/>
          <p:nvPr/>
        </p:nvSpPr>
        <p:spPr>
          <a:xfrm>
            <a:off x="838200" y="5658922"/>
            <a:ext cx="6093618" cy="369332"/>
          </a:xfrm>
          <a:prstGeom prst="rect">
            <a:avLst/>
          </a:prstGeom>
          <a:noFill/>
        </p:spPr>
        <p:txBody>
          <a:bodyPr wrap="square">
            <a:spAutoFit/>
          </a:bodyPr>
          <a:lstStyle/>
          <a:p>
            <a:r>
              <a:rPr lang="en-US" dirty="0"/>
              <a:t>https://</a:t>
            </a:r>
            <a:r>
              <a:rPr lang="en-US" dirty="0" err="1"/>
              <a:t>en.wikipedia.org</a:t>
            </a:r>
            <a:r>
              <a:rPr lang="en-US" dirty="0"/>
              <a:t>/wiki/Moore%27s_law</a:t>
            </a:r>
          </a:p>
        </p:txBody>
      </p:sp>
      <p:pic>
        <p:nvPicPr>
          <p:cNvPr id="7" name="Picture 6" descr="A semi-log plot of transistor counts for microprocessors against dates of introduction, nearly doubling every two years.">
            <a:extLst>
              <a:ext uri="{FF2B5EF4-FFF2-40B4-BE49-F238E27FC236}">
                <a16:creationId xmlns:a16="http://schemas.microsoft.com/office/drawing/2014/main" id="{39CAAC9C-0E80-C9B2-3BB9-5569AF8FD5B9}"/>
              </a:ext>
            </a:extLst>
          </p:cNvPr>
          <p:cNvPicPr>
            <a:picLocks noChangeAspect="1"/>
          </p:cNvPicPr>
          <p:nvPr/>
        </p:nvPicPr>
        <p:blipFill>
          <a:blip r:embed="rId4"/>
          <a:stretch>
            <a:fillRect/>
          </a:stretch>
        </p:blipFill>
        <p:spPr>
          <a:xfrm>
            <a:off x="6167235" y="1100465"/>
            <a:ext cx="5405640" cy="4000173"/>
          </a:xfrm>
          <a:prstGeom prst="rect">
            <a:avLst/>
          </a:prstGeom>
        </p:spPr>
      </p:pic>
    </p:spTree>
    <p:extLst>
      <p:ext uri="{BB962C8B-B14F-4D97-AF65-F5344CB8AC3E}">
        <p14:creationId xmlns:p14="http://schemas.microsoft.com/office/powerpoint/2010/main" val="129716796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169CA7-2803-2B36-B780-EF808B226E12}"/>
            </a:ext>
          </a:extLst>
        </p:cNvPr>
        <p:cNvGrpSpPr/>
        <p:nvPr/>
      </p:nvGrpSpPr>
      <p:grpSpPr>
        <a:xfrm>
          <a:off x="0" y="0"/>
          <a:ext cx="0" cy="0"/>
          <a:chOff x="0" y="0"/>
          <a:chExt cx="0" cy="0"/>
        </a:xfrm>
      </p:grpSpPr>
      <p:pic>
        <p:nvPicPr>
          <p:cNvPr id="25" name="Picture 24" descr="A diagram of a circuit&#10;&#10;AI-generated content may be incorrect.">
            <a:extLst>
              <a:ext uri="{FF2B5EF4-FFF2-40B4-BE49-F238E27FC236}">
                <a16:creationId xmlns:a16="http://schemas.microsoft.com/office/drawing/2014/main" id="{B88D878D-581E-ADE0-2701-6356DC13755E}"/>
              </a:ext>
            </a:extLst>
          </p:cNvPr>
          <p:cNvPicPr>
            <a:picLocks noChangeAspect="1"/>
          </p:cNvPicPr>
          <p:nvPr/>
        </p:nvPicPr>
        <p:blipFill>
          <a:blip r:embed="rId2"/>
          <a:stretch>
            <a:fillRect/>
          </a:stretch>
        </p:blipFill>
        <p:spPr>
          <a:xfrm>
            <a:off x="5963258" y="1890030"/>
            <a:ext cx="5438495" cy="3880992"/>
          </a:xfrm>
          <a:prstGeom prst="rect">
            <a:avLst/>
          </a:prstGeom>
        </p:spPr>
      </p:pic>
      <p:sp>
        <p:nvSpPr>
          <p:cNvPr id="2" name="Title 1">
            <a:extLst>
              <a:ext uri="{FF2B5EF4-FFF2-40B4-BE49-F238E27FC236}">
                <a16:creationId xmlns:a16="http://schemas.microsoft.com/office/drawing/2014/main" id="{894F083B-DB1E-84E0-F64F-955B0AD682AC}"/>
              </a:ext>
            </a:extLst>
          </p:cNvPr>
          <p:cNvSpPr>
            <a:spLocks noGrp="1"/>
          </p:cNvSpPr>
          <p:nvPr>
            <p:ph type="title"/>
          </p:nvPr>
        </p:nvSpPr>
        <p:spPr/>
        <p:txBody>
          <a:bodyPr/>
          <a:lstStyle/>
          <a:p>
            <a:r>
              <a:rPr lang="en-US" dirty="0"/>
              <a:t>An Adder, Clock, and Register, Oh My!</a:t>
            </a:r>
          </a:p>
        </p:txBody>
      </p:sp>
      <p:sp>
        <p:nvSpPr>
          <p:cNvPr id="3" name="Content Placeholder 2">
            <a:extLst>
              <a:ext uri="{FF2B5EF4-FFF2-40B4-BE49-F238E27FC236}">
                <a16:creationId xmlns:a16="http://schemas.microsoft.com/office/drawing/2014/main" id="{89492CD6-DCBE-841F-7F44-E24E8BEB9794}"/>
              </a:ext>
            </a:extLst>
          </p:cNvPr>
          <p:cNvSpPr>
            <a:spLocks noGrp="1"/>
          </p:cNvSpPr>
          <p:nvPr>
            <p:ph idx="1"/>
          </p:nvPr>
        </p:nvSpPr>
        <p:spPr>
          <a:xfrm>
            <a:off x="838200" y="1825625"/>
            <a:ext cx="4571082" cy="3810677"/>
          </a:xfrm>
        </p:spPr>
        <p:txBody>
          <a:bodyPr/>
          <a:lstStyle/>
          <a:p>
            <a:r>
              <a:rPr lang="en-US" dirty="0"/>
              <a:t>The adder and its inputs is a "combinational circuit"</a:t>
            </a:r>
          </a:p>
          <a:p>
            <a:r>
              <a:rPr lang="en-US" dirty="0"/>
              <a:t>The latch is a "clocked circuit", ignoring its inputs while the clock is low, then "latching" the inputs in once the clock goes high</a:t>
            </a:r>
          </a:p>
          <a:p>
            <a:r>
              <a:rPr lang="en-US" dirty="0"/>
              <a:t>When the clock is low input changes are ignored</a:t>
            </a:r>
          </a:p>
        </p:txBody>
      </p:sp>
      <p:pic>
        <p:nvPicPr>
          <p:cNvPr id="24" name="Picture 23" descr="This is a dragram from the gates layout tool showing a three-bit adder component with two input operands and with the output routed to a three bit latch component that has a single clock button to copy the adder output to the latc stored value.  Everything is currently zero.">
            <a:extLst>
              <a:ext uri="{FF2B5EF4-FFF2-40B4-BE49-F238E27FC236}">
                <a16:creationId xmlns:a16="http://schemas.microsoft.com/office/drawing/2014/main" id="{A33B4DA3-50FA-EBBF-3E83-26FC16A9BE24}"/>
              </a:ext>
            </a:extLst>
          </p:cNvPr>
          <p:cNvPicPr>
            <a:picLocks noChangeAspect="1"/>
          </p:cNvPicPr>
          <p:nvPr/>
        </p:nvPicPr>
        <p:blipFill>
          <a:blip r:embed="rId3"/>
          <a:stretch>
            <a:fillRect/>
          </a:stretch>
        </p:blipFill>
        <p:spPr>
          <a:xfrm>
            <a:off x="5842865" y="1836138"/>
            <a:ext cx="5438495" cy="3786129"/>
          </a:xfrm>
          <a:prstGeom prst="rect">
            <a:avLst/>
          </a:prstGeom>
        </p:spPr>
      </p:pic>
    </p:spTree>
    <p:extLst>
      <p:ext uri="{BB962C8B-B14F-4D97-AF65-F5344CB8AC3E}">
        <p14:creationId xmlns:p14="http://schemas.microsoft.com/office/powerpoint/2010/main" val="25559269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354"/>
        <p:cNvGrpSpPr/>
        <p:nvPr/>
      </p:nvGrpSpPr>
      <p:grpSpPr>
        <a:xfrm>
          <a:off x="0" y="0"/>
          <a:ext cx="0" cy="0"/>
          <a:chOff x="0" y="0"/>
          <a:chExt cx="0" cy="0"/>
        </a:xfrm>
      </p:grpSpPr>
      <p:sp>
        <p:nvSpPr>
          <p:cNvPr id="355" name="Shape 355"/>
          <p:cNvSpPr txBox="1"/>
          <p:nvPr/>
        </p:nvSpPr>
        <p:spPr>
          <a:xfrm>
            <a:off x="4572001" y="1029102"/>
            <a:ext cx="2590799" cy="4867274"/>
          </a:xfrm>
          <a:prstGeom prst="rect">
            <a:avLst/>
          </a:prstGeom>
          <a:noFill/>
          <a:ln w="76200" cap="rnd" cmpd="sng">
            <a:solidFill>
              <a:srgbClr val="00FFFF"/>
            </a:solidFill>
            <a:prstDash val="solid"/>
            <a:miter/>
            <a:headEnd type="none" w="med" len="med"/>
            <a:tailEnd type="none" w="med" len="med"/>
          </a:ln>
        </p:spPr>
        <p:txBody>
          <a:bodyPr lIns="0" tIns="0" rIns="0" bIns="0" anchor="t" anchorCtr="0">
            <a:noAutofit/>
          </a:bodyPr>
          <a:lstStyle/>
          <a:p>
            <a:pPr>
              <a:spcBef>
                <a:spcPts val="750"/>
              </a:spcBef>
              <a:buClr>
                <a:srgbClr val="FF00FF"/>
              </a:buClr>
              <a:buSzPct val="25000"/>
            </a:pPr>
            <a:r>
              <a:rPr lang="en-US" sz="2400">
                <a:solidFill>
                  <a:srgbClr val="FF00FF"/>
                </a:solidFill>
                <a:latin typeface="Arial" charset="0"/>
                <a:ea typeface="Arial" charset="0"/>
                <a:cs typeface="Arial" charset="0"/>
                <a:sym typeface="Cabin"/>
              </a:rPr>
              <a:t>  </a:t>
            </a:r>
            <a:r>
              <a:rPr lang="en-US" sz="2400">
                <a:solidFill>
                  <a:srgbClr val="00FFFF"/>
                </a:solidFill>
                <a:latin typeface="Arial" charset="0"/>
                <a:ea typeface="Arial" charset="0"/>
                <a:cs typeface="Arial" charset="0"/>
                <a:sym typeface="Cabin"/>
              </a:rPr>
              <a:t>Software</a:t>
            </a:r>
          </a:p>
        </p:txBody>
      </p:sp>
      <p:sp>
        <p:nvSpPr>
          <p:cNvPr id="356" name="Shape 356"/>
          <p:cNvSpPr txBox="1"/>
          <p:nvPr/>
        </p:nvSpPr>
        <p:spPr>
          <a:xfrm>
            <a:off x="2124076" y="1591077"/>
            <a:ext cx="1638299" cy="16382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Input</a:t>
            </a:r>
          </a:p>
          <a:p>
            <a:pPr algn="ctr">
              <a:buClr>
                <a:schemeClr val="lt1"/>
              </a:buClr>
              <a:buSzPct val="25000"/>
            </a:pPr>
            <a:r>
              <a:rPr lang="en-US" sz="2400">
                <a:solidFill>
                  <a:schemeClr val="lt1"/>
                </a:solidFill>
                <a:latin typeface="Arial" charset="0"/>
                <a:ea typeface="Arial" charset="0"/>
                <a:cs typeface="Arial" charset="0"/>
                <a:sym typeface="Cabin"/>
              </a:rPr>
              <a:t>and Output</a:t>
            </a:r>
          </a:p>
          <a:p>
            <a:pPr algn="ctr">
              <a:buClr>
                <a:schemeClr val="lt1"/>
              </a:buClr>
              <a:buSzPct val="25000"/>
            </a:pPr>
            <a:r>
              <a:rPr lang="en-US" sz="2400">
                <a:solidFill>
                  <a:schemeClr val="lt1"/>
                </a:solidFill>
                <a:latin typeface="Arial" charset="0"/>
                <a:ea typeface="Arial" charset="0"/>
                <a:cs typeface="Arial" charset="0"/>
                <a:sym typeface="Cabin"/>
              </a:rPr>
              <a:t>Devices</a:t>
            </a:r>
          </a:p>
        </p:txBody>
      </p:sp>
      <p:sp>
        <p:nvSpPr>
          <p:cNvPr id="357" name="Shape 357"/>
          <p:cNvSpPr txBox="1"/>
          <p:nvPr/>
        </p:nvSpPr>
        <p:spPr>
          <a:xfrm>
            <a:off x="5048251" y="1667277"/>
            <a:ext cx="1600199" cy="14858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Central</a:t>
            </a:r>
          </a:p>
          <a:p>
            <a:pPr algn="ctr">
              <a:buClr>
                <a:schemeClr val="lt1"/>
              </a:buClr>
              <a:buSzPct val="25000"/>
            </a:pPr>
            <a:r>
              <a:rPr lang="en-US" sz="2400">
                <a:solidFill>
                  <a:schemeClr val="lt1"/>
                </a:solidFill>
                <a:latin typeface="Arial" charset="0"/>
                <a:ea typeface="Arial" charset="0"/>
                <a:cs typeface="Arial" charset="0"/>
                <a:sym typeface="Cabin"/>
              </a:rPr>
              <a:t>Processing</a:t>
            </a:r>
          </a:p>
          <a:p>
            <a:pPr algn="ctr">
              <a:buClr>
                <a:schemeClr val="lt1"/>
              </a:buClr>
              <a:buSzPct val="25000"/>
            </a:pPr>
            <a:r>
              <a:rPr lang="en-US" sz="2400">
                <a:solidFill>
                  <a:schemeClr val="lt1"/>
                </a:solidFill>
                <a:latin typeface="Arial" charset="0"/>
                <a:ea typeface="Arial" charset="0"/>
                <a:cs typeface="Arial" charset="0"/>
                <a:sym typeface="Cabin"/>
              </a:rPr>
              <a:t>Unit</a:t>
            </a:r>
          </a:p>
        </p:txBody>
      </p:sp>
      <p:sp>
        <p:nvSpPr>
          <p:cNvPr id="358" name="Shape 358"/>
          <p:cNvSpPr txBox="1"/>
          <p:nvPr/>
        </p:nvSpPr>
        <p:spPr>
          <a:xfrm>
            <a:off x="5048250" y="3943752"/>
            <a:ext cx="1628775" cy="16001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Main</a:t>
            </a:r>
          </a:p>
          <a:p>
            <a:pPr algn="ctr">
              <a:buClr>
                <a:schemeClr val="lt1"/>
              </a:buClr>
              <a:buSzPct val="25000"/>
            </a:pPr>
            <a:r>
              <a:rPr lang="en-US" sz="2400">
                <a:solidFill>
                  <a:schemeClr val="lt1"/>
                </a:solidFill>
                <a:latin typeface="Arial" charset="0"/>
                <a:ea typeface="Arial" charset="0"/>
                <a:cs typeface="Arial" charset="0"/>
                <a:sym typeface="Cabin"/>
              </a:rPr>
              <a:t>Memory</a:t>
            </a:r>
          </a:p>
        </p:txBody>
      </p:sp>
      <p:sp>
        <p:nvSpPr>
          <p:cNvPr id="359" name="Shape 359"/>
          <p:cNvSpPr txBox="1"/>
          <p:nvPr/>
        </p:nvSpPr>
        <p:spPr>
          <a:xfrm>
            <a:off x="8448676" y="2572152"/>
            <a:ext cx="1638299" cy="16382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Secondary</a:t>
            </a:r>
          </a:p>
          <a:p>
            <a:pPr algn="ctr">
              <a:buClr>
                <a:schemeClr val="lt1"/>
              </a:buClr>
              <a:buSzPct val="25000"/>
            </a:pPr>
            <a:r>
              <a:rPr lang="en-US" sz="2400">
                <a:solidFill>
                  <a:schemeClr val="lt1"/>
                </a:solidFill>
                <a:latin typeface="Arial" charset="0"/>
                <a:ea typeface="Arial" charset="0"/>
                <a:cs typeface="Arial" charset="0"/>
                <a:sym typeface="Cabin"/>
              </a:rPr>
              <a:t>Memory</a:t>
            </a:r>
          </a:p>
        </p:txBody>
      </p:sp>
      <p:cxnSp>
        <p:nvCxnSpPr>
          <p:cNvPr id="360" name="Shape 360"/>
          <p:cNvCxnSpPr/>
          <p:nvPr/>
        </p:nvCxnSpPr>
        <p:spPr>
          <a:xfrm flipH="1">
            <a:off x="3773089" y="2436420"/>
            <a:ext cx="794147" cy="13096"/>
          </a:xfrm>
          <a:prstGeom prst="straightConnector1">
            <a:avLst/>
          </a:prstGeom>
          <a:noFill/>
          <a:ln w="88900" cap="rnd" cmpd="sng">
            <a:solidFill>
              <a:srgbClr val="FFFF00"/>
            </a:solidFill>
            <a:prstDash val="solid"/>
            <a:miter/>
            <a:headEnd type="stealth" w="med" len="med"/>
            <a:tailEnd type="stealth" w="med" len="med"/>
          </a:ln>
        </p:spPr>
      </p:cxnSp>
      <p:cxnSp>
        <p:nvCxnSpPr>
          <p:cNvPr id="361" name="Shape 361"/>
          <p:cNvCxnSpPr/>
          <p:nvPr/>
        </p:nvCxnSpPr>
        <p:spPr>
          <a:xfrm rot="10800000">
            <a:off x="5543550" y="3174607"/>
            <a:ext cx="0" cy="728663"/>
          </a:xfrm>
          <a:prstGeom prst="straightConnector1">
            <a:avLst/>
          </a:prstGeom>
          <a:noFill/>
          <a:ln w="88900" cap="rnd" cmpd="sng">
            <a:solidFill>
              <a:srgbClr val="FFFF00"/>
            </a:solidFill>
            <a:prstDash val="solid"/>
            <a:miter/>
            <a:headEnd type="stealth" w="med" len="med"/>
            <a:tailEnd type="none" w="med" len="med"/>
          </a:ln>
        </p:spPr>
      </p:cxnSp>
      <p:cxnSp>
        <p:nvCxnSpPr>
          <p:cNvPr id="362" name="Shape 362"/>
          <p:cNvCxnSpPr/>
          <p:nvPr/>
        </p:nvCxnSpPr>
        <p:spPr>
          <a:xfrm>
            <a:off x="6259115" y="3187704"/>
            <a:ext cx="0" cy="689372"/>
          </a:xfrm>
          <a:prstGeom prst="straightConnector1">
            <a:avLst/>
          </a:prstGeom>
          <a:noFill/>
          <a:ln w="88900" cap="rnd" cmpd="sng">
            <a:solidFill>
              <a:srgbClr val="FFFF00"/>
            </a:solidFill>
            <a:prstDash val="solid"/>
            <a:miter/>
            <a:headEnd type="stealth" w="med" len="med"/>
            <a:tailEnd type="none" w="med" len="med"/>
          </a:ln>
        </p:spPr>
      </p:cxnSp>
      <p:cxnSp>
        <p:nvCxnSpPr>
          <p:cNvPr id="363" name="Shape 363"/>
          <p:cNvCxnSpPr/>
          <p:nvPr/>
        </p:nvCxnSpPr>
        <p:spPr>
          <a:xfrm flipH="1">
            <a:off x="7241382" y="2904336"/>
            <a:ext cx="1171574" cy="13096"/>
          </a:xfrm>
          <a:prstGeom prst="straightConnector1">
            <a:avLst/>
          </a:prstGeom>
          <a:noFill/>
          <a:ln w="88900" cap="rnd" cmpd="sng">
            <a:solidFill>
              <a:srgbClr val="FFFF00"/>
            </a:solidFill>
            <a:prstDash val="solid"/>
            <a:miter/>
            <a:headEnd type="stealth" w="med" len="med"/>
            <a:tailEnd type="none" w="med" len="med"/>
          </a:ln>
        </p:spPr>
      </p:cxnSp>
      <p:cxnSp>
        <p:nvCxnSpPr>
          <p:cNvPr id="364" name="Shape 364"/>
          <p:cNvCxnSpPr/>
          <p:nvPr/>
        </p:nvCxnSpPr>
        <p:spPr>
          <a:xfrm>
            <a:off x="7215187" y="3658001"/>
            <a:ext cx="1184672" cy="0"/>
          </a:xfrm>
          <a:prstGeom prst="straightConnector1">
            <a:avLst/>
          </a:prstGeom>
          <a:noFill/>
          <a:ln w="88900" cap="rnd" cmpd="sng">
            <a:solidFill>
              <a:srgbClr val="FFFF00"/>
            </a:solidFill>
            <a:prstDash val="solid"/>
            <a:miter/>
            <a:headEnd type="stealth" w="med" len="med"/>
            <a:tailEnd type="none" w="med" len="med"/>
          </a:ln>
        </p:spPr>
      </p:cxnSp>
      <p:sp>
        <p:nvSpPr>
          <p:cNvPr id="365" name="Shape 365"/>
          <p:cNvSpPr txBox="1"/>
          <p:nvPr/>
        </p:nvSpPr>
        <p:spPr>
          <a:xfrm>
            <a:off x="9328546" y="767164"/>
            <a:ext cx="1539477" cy="857250"/>
          </a:xfrm>
          <a:prstGeom prst="rect">
            <a:avLst/>
          </a:prstGeom>
          <a:noFill/>
          <a:ln>
            <a:noFill/>
          </a:ln>
        </p:spPr>
        <p:txBody>
          <a:bodyPr lIns="0" tIns="0" rIns="0" bIns="0" anchor="ctr" anchorCtr="0">
            <a:noAutofit/>
          </a:bodyPr>
          <a:lstStyle/>
          <a:p>
            <a:pPr algn="ctr">
              <a:buClr>
                <a:schemeClr val="lt1"/>
              </a:buClr>
              <a:buSzPct val="25000"/>
            </a:pPr>
            <a:r>
              <a:rPr lang="en-US" sz="2700">
                <a:solidFill>
                  <a:schemeClr val="lt1"/>
                </a:solidFill>
                <a:latin typeface="Arial" charset="0"/>
                <a:ea typeface="Arial" charset="0"/>
                <a:cs typeface="Arial" charset="0"/>
                <a:sym typeface="Cabin"/>
              </a:rPr>
              <a:t>Generic</a:t>
            </a:r>
          </a:p>
          <a:p>
            <a:pPr algn="ctr">
              <a:buClr>
                <a:schemeClr val="lt1"/>
              </a:buClr>
              <a:buSzPct val="25000"/>
            </a:pPr>
            <a:r>
              <a:rPr lang="en-US" sz="2700">
                <a:solidFill>
                  <a:schemeClr val="lt1"/>
                </a:solidFill>
                <a:latin typeface="Arial" charset="0"/>
                <a:ea typeface="Arial" charset="0"/>
                <a:cs typeface="Arial" charset="0"/>
                <a:sym typeface="Cabin"/>
              </a:rPr>
              <a:t>Computer</a:t>
            </a:r>
          </a:p>
        </p:txBody>
      </p:sp>
      <p:sp>
        <p:nvSpPr>
          <p:cNvPr id="366" name="Shape 366"/>
          <p:cNvSpPr/>
          <p:nvPr/>
        </p:nvSpPr>
        <p:spPr>
          <a:xfrm>
            <a:off x="6886575" y="876701"/>
            <a:ext cx="1352550" cy="952500"/>
          </a:xfrm>
          <a:prstGeom prst="wedgeEllipseCallout">
            <a:avLst>
              <a:gd name="adj1" fmla="val -43827"/>
              <a:gd name="adj2" fmla="val 80222"/>
            </a:avLst>
          </a:prstGeom>
          <a:blipFill rotWithShape="1">
            <a:blip r:embed="rId3">
              <a:alphaModFix/>
            </a:blip>
            <a:tile tx="0" ty="0" sx="100000" sy="100000" flip="none" algn="tl"/>
          </a:blipFill>
          <a:ln>
            <a:noFill/>
          </a:ln>
        </p:spPr>
        <p:txBody>
          <a:bodyPr lIns="0" tIns="0" rIns="0" bIns="0" anchor="ctr" anchorCtr="0">
            <a:noAutofit/>
          </a:bodyPr>
          <a:lstStyle/>
          <a:p>
            <a:pPr algn="ctr">
              <a:buClr>
                <a:srgbClr val="000000"/>
              </a:buClr>
              <a:buSzPct val="25000"/>
            </a:pPr>
            <a:r>
              <a:rPr lang="en-US" sz="1950">
                <a:solidFill>
                  <a:srgbClr val="000000"/>
                </a:solidFill>
                <a:latin typeface="Arial" charset="0"/>
                <a:ea typeface="Arial" charset="0"/>
                <a:cs typeface="Arial" charset="0"/>
                <a:sym typeface="Cabin"/>
              </a:rPr>
              <a:t>What</a:t>
            </a:r>
          </a:p>
          <a:p>
            <a:pPr algn="ctr">
              <a:buClr>
                <a:srgbClr val="000000"/>
              </a:buClr>
              <a:buSzPct val="25000"/>
            </a:pPr>
            <a:r>
              <a:rPr lang="en-US" sz="1950">
                <a:solidFill>
                  <a:srgbClr val="000000"/>
                </a:solidFill>
                <a:latin typeface="Arial" charset="0"/>
                <a:ea typeface="Arial" charset="0"/>
                <a:cs typeface="Arial" charset="0"/>
                <a:sym typeface="Cabin"/>
              </a:rPr>
              <a:t>Next?</a:t>
            </a:r>
          </a:p>
        </p:txBody>
      </p:sp>
      <p:sp>
        <p:nvSpPr>
          <p:cNvPr id="2" name="TextBox 1">
            <a:extLst>
              <a:ext uri="{FF2B5EF4-FFF2-40B4-BE49-F238E27FC236}">
                <a16:creationId xmlns:a16="http://schemas.microsoft.com/office/drawing/2014/main" id="{7ABE07B3-511B-326C-9D10-60AF05D4DAFC}"/>
              </a:ext>
            </a:extLst>
          </p:cNvPr>
          <p:cNvSpPr txBox="1"/>
          <p:nvPr/>
        </p:nvSpPr>
        <p:spPr>
          <a:xfrm>
            <a:off x="7562850" y="4795179"/>
            <a:ext cx="4460132" cy="369332"/>
          </a:xfrm>
          <a:prstGeom prst="rect">
            <a:avLst/>
          </a:prstGeom>
          <a:noFill/>
        </p:spPr>
        <p:txBody>
          <a:bodyPr wrap="none" rtlCol="0">
            <a:spAutoFit/>
          </a:bodyPr>
          <a:lstStyle/>
          <a:p>
            <a:r>
              <a:rPr lang="en-US" dirty="0">
                <a:solidFill>
                  <a:schemeClr val="bg1"/>
                </a:solidFill>
              </a:rPr>
              <a:t>From: Python for Everybody (www.py4e.com)</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A48732-CDC1-FE3E-DAC1-985EA681EAAB}"/>
            </a:ext>
          </a:extLst>
        </p:cNvPr>
        <p:cNvGrpSpPr/>
        <p:nvPr/>
      </p:nvGrpSpPr>
      <p:grpSpPr>
        <a:xfrm>
          <a:off x="0" y="0"/>
          <a:ext cx="0" cy="0"/>
          <a:chOff x="0" y="0"/>
          <a:chExt cx="0" cy="0"/>
        </a:xfrm>
      </p:grpSpPr>
      <p:pic>
        <p:nvPicPr>
          <p:cNvPr id="25" name="Picture 24" descr="The three-bit adder is presented with inputs of 2 and 4 and moments later it computes the 6.  But the clock on the latch is low so the latch has not copied the 6 into its internal state.">
            <a:extLst>
              <a:ext uri="{FF2B5EF4-FFF2-40B4-BE49-F238E27FC236}">
                <a16:creationId xmlns:a16="http://schemas.microsoft.com/office/drawing/2014/main" id="{1ACDE268-7F04-E410-32F3-1A5D34572D80}"/>
              </a:ext>
            </a:extLst>
          </p:cNvPr>
          <p:cNvPicPr>
            <a:picLocks noChangeAspect="1"/>
          </p:cNvPicPr>
          <p:nvPr/>
        </p:nvPicPr>
        <p:blipFill>
          <a:blip r:embed="rId2"/>
          <a:stretch>
            <a:fillRect/>
          </a:stretch>
        </p:blipFill>
        <p:spPr>
          <a:xfrm>
            <a:off x="5963258" y="1890030"/>
            <a:ext cx="5438495" cy="3880992"/>
          </a:xfrm>
          <a:prstGeom prst="rect">
            <a:avLst/>
          </a:prstGeom>
        </p:spPr>
      </p:pic>
      <p:sp>
        <p:nvSpPr>
          <p:cNvPr id="2" name="Title 1">
            <a:extLst>
              <a:ext uri="{FF2B5EF4-FFF2-40B4-BE49-F238E27FC236}">
                <a16:creationId xmlns:a16="http://schemas.microsoft.com/office/drawing/2014/main" id="{F356305C-1C42-2988-BE26-79E98848E288}"/>
              </a:ext>
            </a:extLst>
          </p:cNvPr>
          <p:cNvSpPr>
            <a:spLocks noGrp="1"/>
          </p:cNvSpPr>
          <p:nvPr>
            <p:ph type="title"/>
          </p:nvPr>
        </p:nvSpPr>
        <p:spPr/>
        <p:txBody>
          <a:bodyPr/>
          <a:lstStyle/>
          <a:p>
            <a:r>
              <a:rPr lang="en-US" dirty="0"/>
              <a:t>An Adder, Clock, and Register, Oh My!</a:t>
            </a:r>
          </a:p>
        </p:txBody>
      </p:sp>
      <p:sp>
        <p:nvSpPr>
          <p:cNvPr id="3" name="Content Placeholder 2">
            <a:extLst>
              <a:ext uri="{FF2B5EF4-FFF2-40B4-BE49-F238E27FC236}">
                <a16:creationId xmlns:a16="http://schemas.microsoft.com/office/drawing/2014/main" id="{622531DE-7F40-4EF3-5B94-E374CEE723CA}"/>
              </a:ext>
            </a:extLst>
          </p:cNvPr>
          <p:cNvSpPr>
            <a:spLocks noGrp="1"/>
          </p:cNvSpPr>
          <p:nvPr>
            <p:ph idx="1"/>
          </p:nvPr>
        </p:nvSpPr>
        <p:spPr>
          <a:xfrm>
            <a:off x="838200" y="1825625"/>
            <a:ext cx="4571082" cy="3810677"/>
          </a:xfrm>
        </p:spPr>
        <p:txBody>
          <a:bodyPr/>
          <a:lstStyle/>
          <a:p>
            <a:r>
              <a:rPr lang="en-US" dirty="0"/>
              <a:t>At this point, we have changed the adder input values.</a:t>
            </a:r>
          </a:p>
          <a:p>
            <a:r>
              <a:rPr lang="en-US" dirty="0"/>
              <a:t>The adder is adding the values and producing the sum reacting to whatever we do with a small delay.</a:t>
            </a:r>
          </a:p>
          <a:p>
            <a:r>
              <a:rPr lang="en-US" dirty="0"/>
              <a:t>The latch is ignoring all changes of the sum values</a:t>
            </a:r>
          </a:p>
        </p:txBody>
      </p:sp>
    </p:spTree>
    <p:extLst>
      <p:ext uri="{BB962C8B-B14F-4D97-AF65-F5344CB8AC3E}">
        <p14:creationId xmlns:p14="http://schemas.microsoft.com/office/powerpoint/2010/main" val="3973898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C1922B-DEE2-18F9-7225-A1FD77188972}"/>
            </a:ext>
          </a:extLst>
        </p:cNvPr>
        <p:cNvGrpSpPr/>
        <p:nvPr/>
      </p:nvGrpSpPr>
      <p:grpSpPr>
        <a:xfrm>
          <a:off x="0" y="0"/>
          <a:ext cx="0" cy="0"/>
          <a:chOff x="0" y="0"/>
          <a:chExt cx="0" cy="0"/>
        </a:xfrm>
      </p:grpSpPr>
      <p:pic>
        <p:nvPicPr>
          <p:cNvPr id="26" name="Picture 25" descr="The three-bit adder has computerd the 6 and the clock is high so the 6 is copied into the internal state of the latch.">
            <a:extLst>
              <a:ext uri="{FF2B5EF4-FFF2-40B4-BE49-F238E27FC236}">
                <a16:creationId xmlns:a16="http://schemas.microsoft.com/office/drawing/2014/main" id="{81CB6DE5-51E3-5A24-5CB2-0C0A69EEF6DB}"/>
              </a:ext>
            </a:extLst>
          </p:cNvPr>
          <p:cNvPicPr>
            <a:picLocks noChangeAspect="1"/>
          </p:cNvPicPr>
          <p:nvPr/>
        </p:nvPicPr>
        <p:blipFill>
          <a:blip r:embed="rId2"/>
          <a:stretch>
            <a:fillRect/>
          </a:stretch>
        </p:blipFill>
        <p:spPr>
          <a:xfrm>
            <a:off x="6006503" y="1910053"/>
            <a:ext cx="5438495" cy="3916236"/>
          </a:xfrm>
          <a:prstGeom prst="rect">
            <a:avLst/>
          </a:prstGeom>
        </p:spPr>
      </p:pic>
      <p:sp>
        <p:nvSpPr>
          <p:cNvPr id="2" name="Title 1">
            <a:extLst>
              <a:ext uri="{FF2B5EF4-FFF2-40B4-BE49-F238E27FC236}">
                <a16:creationId xmlns:a16="http://schemas.microsoft.com/office/drawing/2014/main" id="{D177B79E-2281-073D-4109-FDB77D177CFC}"/>
              </a:ext>
            </a:extLst>
          </p:cNvPr>
          <p:cNvSpPr>
            <a:spLocks noGrp="1"/>
          </p:cNvSpPr>
          <p:nvPr>
            <p:ph type="title"/>
          </p:nvPr>
        </p:nvSpPr>
        <p:spPr/>
        <p:txBody>
          <a:bodyPr/>
          <a:lstStyle/>
          <a:p>
            <a:r>
              <a:rPr lang="en-US" dirty="0"/>
              <a:t>An Adder, Clock, and Register, Oh My!</a:t>
            </a:r>
          </a:p>
        </p:txBody>
      </p:sp>
      <p:sp>
        <p:nvSpPr>
          <p:cNvPr id="3" name="Content Placeholder 2">
            <a:extLst>
              <a:ext uri="{FF2B5EF4-FFF2-40B4-BE49-F238E27FC236}">
                <a16:creationId xmlns:a16="http://schemas.microsoft.com/office/drawing/2014/main" id="{2212FAF9-BFE9-33C2-12AF-E3C81DA42579}"/>
              </a:ext>
            </a:extLst>
          </p:cNvPr>
          <p:cNvSpPr>
            <a:spLocks noGrp="1"/>
          </p:cNvSpPr>
          <p:nvPr>
            <p:ph idx="1"/>
          </p:nvPr>
        </p:nvSpPr>
        <p:spPr>
          <a:xfrm>
            <a:off x="838200" y="1825625"/>
            <a:ext cx="4571082" cy="3810677"/>
          </a:xfrm>
        </p:spPr>
        <p:txBody>
          <a:bodyPr/>
          <a:lstStyle/>
          <a:p>
            <a:r>
              <a:rPr lang="en-US" dirty="0"/>
              <a:t>Once the clock is set to 1, the sum values are "latched" into the latch's internal memory.</a:t>
            </a:r>
          </a:p>
          <a:p>
            <a:r>
              <a:rPr lang="en-US" dirty="0"/>
              <a:t>At this point if we change inputs the latch may or may not get new sum values depending on the delay of the adder</a:t>
            </a:r>
          </a:p>
        </p:txBody>
      </p:sp>
    </p:spTree>
    <p:extLst>
      <p:ext uri="{BB962C8B-B14F-4D97-AF65-F5344CB8AC3E}">
        <p14:creationId xmlns:p14="http://schemas.microsoft.com/office/powerpoint/2010/main" val="406200472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2DB82C-A36B-B77E-F0B5-23B8BF812E7A}"/>
            </a:ext>
          </a:extLst>
        </p:cNvPr>
        <p:cNvGrpSpPr/>
        <p:nvPr/>
      </p:nvGrpSpPr>
      <p:grpSpPr>
        <a:xfrm>
          <a:off x="0" y="0"/>
          <a:ext cx="0" cy="0"/>
          <a:chOff x="0" y="0"/>
          <a:chExt cx="0" cy="0"/>
        </a:xfrm>
      </p:grpSpPr>
      <p:pic>
        <p:nvPicPr>
          <p:cNvPr id="27" name="Picture 26" descr="When the latch clock goes back to zero, the internal latch value is 6 and any changes in the latch input values are being ignored. ">
            <a:extLst>
              <a:ext uri="{FF2B5EF4-FFF2-40B4-BE49-F238E27FC236}">
                <a16:creationId xmlns:a16="http://schemas.microsoft.com/office/drawing/2014/main" id="{53AC9DD7-8565-5CB8-1DCE-E496C36B53AF}"/>
              </a:ext>
            </a:extLst>
          </p:cNvPr>
          <p:cNvPicPr>
            <a:picLocks noChangeAspect="1"/>
          </p:cNvPicPr>
          <p:nvPr/>
        </p:nvPicPr>
        <p:blipFill>
          <a:blip r:embed="rId2"/>
          <a:stretch>
            <a:fillRect/>
          </a:stretch>
        </p:blipFill>
        <p:spPr>
          <a:xfrm>
            <a:off x="5893811" y="1858618"/>
            <a:ext cx="5438495" cy="3825700"/>
          </a:xfrm>
          <a:prstGeom prst="rect">
            <a:avLst/>
          </a:prstGeom>
        </p:spPr>
      </p:pic>
      <p:sp>
        <p:nvSpPr>
          <p:cNvPr id="2" name="Title 1">
            <a:extLst>
              <a:ext uri="{FF2B5EF4-FFF2-40B4-BE49-F238E27FC236}">
                <a16:creationId xmlns:a16="http://schemas.microsoft.com/office/drawing/2014/main" id="{1BBCFB16-2741-ED0C-E351-9ADD46919D04}"/>
              </a:ext>
            </a:extLst>
          </p:cNvPr>
          <p:cNvSpPr>
            <a:spLocks noGrp="1"/>
          </p:cNvSpPr>
          <p:nvPr>
            <p:ph type="title"/>
          </p:nvPr>
        </p:nvSpPr>
        <p:spPr/>
        <p:txBody>
          <a:bodyPr/>
          <a:lstStyle/>
          <a:p>
            <a:r>
              <a:rPr lang="en-US" dirty="0"/>
              <a:t>An Adder, Clock, and Register, Oh My!</a:t>
            </a:r>
          </a:p>
        </p:txBody>
      </p:sp>
      <p:sp>
        <p:nvSpPr>
          <p:cNvPr id="3" name="Content Placeholder 2">
            <a:extLst>
              <a:ext uri="{FF2B5EF4-FFF2-40B4-BE49-F238E27FC236}">
                <a16:creationId xmlns:a16="http://schemas.microsoft.com/office/drawing/2014/main" id="{FDD52CF8-0E90-AAD6-90D2-AFDD52566295}"/>
              </a:ext>
            </a:extLst>
          </p:cNvPr>
          <p:cNvSpPr>
            <a:spLocks noGrp="1"/>
          </p:cNvSpPr>
          <p:nvPr>
            <p:ph idx="1"/>
          </p:nvPr>
        </p:nvSpPr>
        <p:spPr>
          <a:xfrm>
            <a:off x="838200" y="1825625"/>
            <a:ext cx="4571082" cy="3810677"/>
          </a:xfrm>
        </p:spPr>
        <p:txBody>
          <a:bodyPr/>
          <a:lstStyle/>
          <a:p>
            <a:r>
              <a:rPr lang="en-US" dirty="0"/>
              <a:t>So once we copy the sum inputs into the latch, the clock goes back down</a:t>
            </a:r>
          </a:p>
          <a:p>
            <a:r>
              <a:rPr lang="en-US" dirty="0"/>
              <a:t>We can once again change the adder inputs without affecting the latch since the clock is low.</a:t>
            </a:r>
          </a:p>
        </p:txBody>
      </p:sp>
    </p:spTree>
    <p:extLst>
      <p:ext uri="{BB962C8B-B14F-4D97-AF65-F5344CB8AC3E}">
        <p14:creationId xmlns:p14="http://schemas.microsoft.com/office/powerpoint/2010/main" val="115613346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CFCA41-972F-2111-A348-5E179320AC2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BF50798-C744-B645-078C-B5436A2D356A}"/>
              </a:ext>
            </a:extLst>
          </p:cNvPr>
          <p:cNvSpPr>
            <a:spLocks noGrp="1"/>
          </p:cNvSpPr>
          <p:nvPr>
            <p:ph type="title"/>
          </p:nvPr>
        </p:nvSpPr>
        <p:spPr/>
        <p:txBody>
          <a:bodyPr/>
          <a:lstStyle/>
          <a:p>
            <a:r>
              <a:rPr lang="en-US" dirty="0"/>
              <a:t>An Adder, Clock, and Register, Oh My!</a:t>
            </a:r>
          </a:p>
        </p:txBody>
      </p:sp>
      <p:sp>
        <p:nvSpPr>
          <p:cNvPr id="3" name="Content Placeholder 2">
            <a:extLst>
              <a:ext uri="{FF2B5EF4-FFF2-40B4-BE49-F238E27FC236}">
                <a16:creationId xmlns:a16="http://schemas.microsoft.com/office/drawing/2014/main" id="{477E0A7B-03F4-0CBE-DA83-0FC239F5B630}"/>
              </a:ext>
            </a:extLst>
          </p:cNvPr>
          <p:cNvSpPr>
            <a:spLocks noGrp="1"/>
          </p:cNvSpPr>
          <p:nvPr>
            <p:ph idx="1"/>
          </p:nvPr>
        </p:nvSpPr>
        <p:spPr>
          <a:xfrm>
            <a:off x="838200" y="1825625"/>
            <a:ext cx="4571082" cy="3810677"/>
          </a:xfrm>
        </p:spPr>
        <p:txBody>
          <a:bodyPr/>
          <a:lstStyle/>
          <a:p>
            <a:r>
              <a:rPr lang="en-US" dirty="0"/>
              <a:t>As we change the inputs to the adder, its sum outputs change to 7 (with a short delay) but the latch retains its stored value of 6 since the clock is low.</a:t>
            </a:r>
          </a:p>
          <a:p>
            <a:r>
              <a:rPr lang="en-US" dirty="0"/>
              <a:t>If the clock goes high the 7 would be copied in as the new latch stored value</a:t>
            </a:r>
          </a:p>
        </p:txBody>
      </p:sp>
      <p:pic>
        <p:nvPicPr>
          <p:cNvPr id="24" name="Picture 23" descr="A diagram of a circuit&#10;&#10;AI-generated content may be incorrect.">
            <a:extLst>
              <a:ext uri="{FF2B5EF4-FFF2-40B4-BE49-F238E27FC236}">
                <a16:creationId xmlns:a16="http://schemas.microsoft.com/office/drawing/2014/main" id="{C5E9EAF7-5951-31E4-7D74-C6F7B2FF87CB}"/>
              </a:ext>
            </a:extLst>
          </p:cNvPr>
          <p:cNvPicPr>
            <a:picLocks noChangeAspect="1"/>
          </p:cNvPicPr>
          <p:nvPr/>
        </p:nvPicPr>
        <p:blipFill>
          <a:blip r:embed="rId2"/>
          <a:stretch>
            <a:fillRect/>
          </a:stretch>
        </p:blipFill>
        <p:spPr>
          <a:xfrm>
            <a:off x="5842865" y="1836138"/>
            <a:ext cx="5438495" cy="3786129"/>
          </a:xfrm>
          <a:prstGeom prst="rect">
            <a:avLst/>
          </a:prstGeom>
        </p:spPr>
      </p:pic>
      <p:pic>
        <p:nvPicPr>
          <p:cNvPr id="25" name="Picture 24" descr="A diagram of a circuit&#10;&#10;AI-generated content may be incorrect.">
            <a:extLst>
              <a:ext uri="{FF2B5EF4-FFF2-40B4-BE49-F238E27FC236}">
                <a16:creationId xmlns:a16="http://schemas.microsoft.com/office/drawing/2014/main" id="{74A07B9F-922C-C5B3-7E2D-31EA90CF79E8}"/>
              </a:ext>
            </a:extLst>
          </p:cNvPr>
          <p:cNvPicPr>
            <a:picLocks noChangeAspect="1"/>
          </p:cNvPicPr>
          <p:nvPr/>
        </p:nvPicPr>
        <p:blipFill>
          <a:blip r:embed="rId3"/>
          <a:stretch>
            <a:fillRect/>
          </a:stretch>
        </p:blipFill>
        <p:spPr>
          <a:xfrm>
            <a:off x="5963258" y="1890030"/>
            <a:ext cx="5438495" cy="3880992"/>
          </a:xfrm>
          <a:prstGeom prst="rect">
            <a:avLst/>
          </a:prstGeom>
        </p:spPr>
      </p:pic>
      <p:pic>
        <p:nvPicPr>
          <p:cNvPr id="26" name="Picture 25" descr="A diagram of a circuit&#10;&#10;AI-generated content may be incorrect.">
            <a:extLst>
              <a:ext uri="{FF2B5EF4-FFF2-40B4-BE49-F238E27FC236}">
                <a16:creationId xmlns:a16="http://schemas.microsoft.com/office/drawing/2014/main" id="{4DA70EDE-CCA2-4269-F320-E6F1A47444DD}"/>
              </a:ext>
            </a:extLst>
          </p:cNvPr>
          <p:cNvPicPr>
            <a:picLocks noChangeAspect="1"/>
          </p:cNvPicPr>
          <p:nvPr/>
        </p:nvPicPr>
        <p:blipFill>
          <a:blip r:embed="rId4"/>
          <a:stretch>
            <a:fillRect/>
          </a:stretch>
        </p:blipFill>
        <p:spPr>
          <a:xfrm>
            <a:off x="6006503" y="1910053"/>
            <a:ext cx="5438495" cy="3916236"/>
          </a:xfrm>
          <a:prstGeom prst="rect">
            <a:avLst/>
          </a:prstGeom>
        </p:spPr>
      </p:pic>
      <p:pic>
        <p:nvPicPr>
          <p:cNvPr id="27" name="Picture 26" descr="A diagram of a circuit&#10;&#10;AI-generated content may be incorrect.">
            <a:extLst>
              <a:ext uri="{FF2B5EF4-FFF2-40B4-BE49-F238E27FC236}">
                <a16:creationId xmlns:a16="http://schemas.microsoft.com/office/drawing/2014/main" id="{3FE9552B-DD80-6573-1BAF-E3F3FE28FC39}"/>
              </a:ext>
            </a:extLst>
          </p:cNvPr>
          <p:cNvPicPr>
            <a:picLocks noChangeAspect="1"/>
          </p:cNvPicPr>
          <p:nvPr/>
        </p:nvPicPr>
        <p:blipFill>
          <a:blip r:embed="rId5"/>
          <a:stretch>
            <a:fillRect/>
          </a:stretch>
        </p:blipFill>
        <p:spPr>
          <a:xfrm>
            <a:off x="5893811" y="1858618"/>
            <a:ext cx="5438495" cy="3825700"/>
          </a:xfrm>
          <a:prstGeom prst="rect">
            <a:avLst/>
          </a:prstGeom>
        </p:spPr>
      </p:pic>
      <p:pic>
        <p:nvPicPr>
          <p:cNvPr id="28" name="Picture 27" descr="The adder inputs are changed to 4 and 3 and the adder has computed 7 - but the clock is zero so the latch is ignoring 7 at its inputs until the clock goes high.">
            <a:extLst>
              <a:ext uri="{FF2B5EF4-FFF2-40B4-BE49-F238E27FC236}">
                <a16:creationId xmlns:a16="http://schemas.microsoft.com/office/drawing/2014/main" id="{BCE3C992-B0CE-905E-90B7-5FA7D61636CA}"/>
              </a:ext>
            </a:extLst>
          </p:cNvPr>
          <p:cNvPicPr>
            <a:picLocks noChangeAspect="1"/>
          </p:cNvPicPr>
          <p:nvPr/>
        </p:nvPicPr>
        <p:blipFill>
          <a:blip r:embed="rId6"/>
          <a:stretch>
            <a:fillRect/>
          </a:stretch>
        </p:blipFill>
        <p:spPr>
          <a:xfrm>
            <a:off x="5831175" y="1858618"/>
            <a:ext cx="5522626" cy="4026086"/>
          </a:xfrm>
          <a:prstGeom prst="rect">
            <a:avLst/>
          </a:prstGeom>
        </p:spPr>
      </p:pic>
    </p:spTree>
    <p:extLst>
      <p:ext uri="{BB962C8B-B14F-4D97-AF65-F5344CB8AC3E}">
        <p14:creationId xmlns:p14="http://schemas.microsoft.com/office/powerpoint/2010/main" val="418663405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248C6F-0673-6412-17D5-35351459F0A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437A37F-E083-748C-C4C7-9753A9C3E67A}"/>
              </a:ext>
            </a:extLst>
          </p:cNvPr>
          <p:cNvSpPr>
            <a:spLocks noGrp="1"/>
          </p:cNvSpPr>
          <p:nvPr>
            <p:ph type="title"/>
          </p:nvPr>
        </p:nvSpPr>
        <p:spPr/>
        <p:txBody>
          <a:bodyPr/>
          <a:lstStyle/>
          <a:p>
            <a:r>
              <a:rPr lang="en-US" dirty="0"/>
              <a:t>For a good time…</a:t>
            </a:r>
          </a:p>
        </p:txBody>
      </p:sp>
      <p:sp>
        <p:nvSpPr>
          <p:cNvPr id="3" name="Content Placeholder 2">
            <a:extLst>
              <a:ext uri="{FF2B5EF4-FFF2-40B4-BE49-F238E27FC236}">
                <a16:creationId xmlns:a16="http://schemas.microsoft.com/office/drawing/2014/main" id="{411064AF-C41E-C2AE-D29F-8FA9495BD89C}"/>
              </a:ext>
            </a:extLst>
          </p:cNvPr>
          <p:cNvSpPr>
            <a:spLocks noGrp="1"/>
          </p:cNvSpPr>
          <p:nvPr>
            <p:ph idx="1"/>
          </p:nvPr>
        </p:nvSpPr>
        <p:spPr>
          <a:xfrm>
            <a:off x="838200" y="1825625"/>
            <a:ext cx="4571082" cy="3810677"/>
          </a:xfrm>
        </p:spPr>
        <p:txBody>
          <a:bodyPr>
            <a:normAutofit fontScale="92500" lnSpcReduction="20000"/>
          </a:bodyPr>
          <a:lstStyle/>
          <a:p>
            <a:r>
              <a:rPr lang="en-US" dirty="0"/>
              <a:t>Replace the clock button with an automatic 1 hertz clock (toggles once per second)</a:t>
            </a:r>
          </a:p>
          <a:p>
            <a:r>
              <a:rPr lang="en-US" dirty="0"/>
              <a:t>Play with the adder inputs and watch as the clock causes them to be copied into the latch.</a:t>
            </a:r>
          </a:p>
          <a:p>
            <a:r>
              <a:rPr lang="en-US" dirty="0"/>
              <a:t>See how many inputs you can change in one second</a:t>
            </a:r>
          </a:p>
          <a:p>
            <a:r>
              <a:rPr lang="en-US" dirty="0"/>
              <a:t>You can start and stop the clock by clicking on it </a:t>
            </a:r>
            <a:r>
              <a:rPr lang="en-US" dirty="0">
                <a:sym typeface="Wingdings" pitchFamily="2" charset="2"/>
              </a:rPr>
              <a:t></a:t>
            </a:r>
            <a:endParaRPr lang="en-US" dirty="0"/>
          </a:p>
        </p:txBody>
      </p:sp>
      <p:pic>
        <p:nvPicPr>
          <p:cNvPr id="5" name="Picture 4" descr="This is showing the adder with two inputs and its output connected to  a three-bit latch.  We have connedted a clock component to the latch’s clock input.  Every second the latch will copy its input into storage.  So as you change the adder inputs - whatever the output value is at the end of a second is copied into the latch.  You are racing the clock :)">
            <a:extLst>
              <a:ext uri="{FF2B5EF4-FFF2-40B4-BE49-F238E27FC236}">
                <a16:creationId xmlns:a16="http://schemas.microsoft.com/office/drawing/2014/main" id="{5EC13F5E-85DA-380F-D08C-4DF5D834F136}"/>
              </a:ext>
            </a:extLst>
          </p:cNvPr>
          <p:cNvPicPr>
            <a:picLocks noChangeAspect="1"/>
          </p:cNvPicPr>
          <p:nvPr/>
        </p:nvPicPr>
        <p:blipFill>
          <a:blip r:embed="rId2"/>
          <a:stretch>
            <a:fillRect/>
          </a:stretch>
        </p:blipFill>
        <p:spPr>
          <a:xfrm>
            <a:off x="5409282" y="1034334"/>
            <a:ext cx="6420489" cy="4601968"/>
          </a:xfrm>
          <a:prstGeom prst="rect">
            <a:avLst/>
          </a:prstGeom>
        </p:spPr>
      </p:pic>
    </p:spTree>
    <p:extLst>
      <p:ext uri="{BB962C8B-B14F-4D97-AF65-F5344CB8AC3E}">
        <p14:creationId xmlns:p14="http://schemas.microsoft.com/office/powerpoint/2010/main" val="245054158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BC96394-8EF7-6295-196F-4F94FAC118B4}"/>
              </a:ext>
            </a:extLst>
          </p:cNvPr>
          <p:cNvSpPr>
            <a:spLocks noGrp="1"/>
          </p:cNvSpPr>
          <p:nvPr>
            <p:ph type="title"/>
          </p:nvPr>
        </p:nvSpPr>
        <p:spPr/>
        <p:txBody>
          <a:bodyPr/>
          <a:lstStyle/>
          <a:p>
            <a:r>
              <a:rPr lang="en-US" dirty="0"/>
              <a:t>Counting using Gates</a:t>
            </a:r>
          </a:p>
        </p:txBody>
      </p:sp>
      <p:sp>
        <p:nvSpPr>
          <p:cNvPr id="5" name="Text Placeholder 4">
            <a:extLst>
              <a:ext uri="{FF2B5EF4-FFF2-40B4-BE49-F238E27FC236}">
                <a16:creationId xmlns:a16="http://schemas.microsoft.com/office/drawing/2014/main" id="{B8A99574-F37F-06B7-FA58-5C9D459F613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71698498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C4AC0E2-A77C-46D7-6A14-EF244D006BFA}"/>
              </a:ext>
            </a:extLst>
          </p:cNvPr>
          <p:cNvSpPr>
            <a:spLocks noGrp="1"/>
          </p:cNvSpPr>
          <p:nvPr>
            <p:ph type="title"/>
          </p:nvPr>
        </p:nvSpPr>
        <p:spPr>
          <a:xfrm>
            <a:off x="640080" y="325369"/>
            <a:ext cx="4368602" cy="1956841"/>
          </a:xfrm>
        </p:spPr>
        <p:txBody>
          <a:bodyPr anchor="b">
            <a:normAutofit/>
          </a:bodyPr>
          <a:lstStyle/>
          <a:p>
            <a:r>
              <a:rPr lang="en-US" sz="5400"/>
              <a:t>Let's make a counter</a:t>
            </a:r>
          </a:p>
        </p:txBody>
      </p:sp>
      <p:sp>
        <p:nvSpPr>
          <p:cNvPr id="11"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FFB52C2-AAFB-00FB-1E34-12FADA0B9512}"/>
              </a:ext>
            </a:extLst>
          </p:cNvPr>
          <p:cNvSpPr>
            <a:spLocks noGrp="1"/>
          </p:cNvSpPr>
          <p:nvPr>
            <p:ph idx="1"/>
          </p:nvPr>
        </p:nvSpPr>
        <p:spPr>
          <a:xfrm>
            <a:off x="640080" y="2872899"/>
            <a:ext cx="4243589" cy="3320668"/>
          </a:xfrm>
        </p:spPr>
        <p:txBody>
          <a:bodyPr>
            <a:normAutofit/>
          </a:bodyPr>
          <a:lstStyle/>
          <a:p>
            <a:r>
              <a:rPr lang="en-US" sz="2200" dirty="0"/>
              <a:t>If we take an adder, clock, and register, we can make a counting unit by adding 1 to the register each clock cycle.</a:t>
            </a:r>
          </a:p>
        </p:txBody>
      </p:sp>
      <p:pic>
        <p:nvPicPr>
          <p:cNvPr id="5" name="Picture 4" descr="Old radio and flip clock on a table">
            <a:extLst>
              <a:ext uri="{FF2B5EF4-FFF2-40B4-BE49-F238E27FC236}">
                <a16:creationId xmlns:a16="http://schemas.microsoft.com/office/drawing/2014/main" id="{0FBF71CC-251A-1D75-2074-42B09F4B75A5}"/>
              </a:ext>
            </a:extLst>
          </p:cNvPr>
          <p:cNvPicPr>
            <a:picLocks noChangeAspect="1"/>
          </p:cNvPicPr>
          <p:nvPr/>
        </p:nvPicPr>
        <p:blipFill>
          <a:blip r:embed="rId2"/>
          <a:srcRect l="6682" r="26365" b="-1"/>
          <a:stretch>
            <a:fillRect/>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13215875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27E24D-7EED-DC0D-E872-9CC436E892C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1DEA1E-B0B7-B453-ECD3-9168DE49D56D}"/>
              </a:ext>
            </a:extLst>
          </p:cNvPr>
          <p:cNvSpPr>
            <a:spLocks noGrp="1"/>
          </p:cNvSpPr>
          <p:nvPr>
            <p:ph type="title"/>
          </p:nvPr>
        </p:nvSpPr>
        <p:spPr/>
        <p:txBody>
          <a:bodyPr/>
          <a:lstStyle/>
          <a:p>
            <a:r>
              <a:rPr lang="en-US" dirty="0"/>
              <a:t>Let's make a counter</a:t>
            </a:r>
          </a:p>
        </p:txBody>
      </p:sp>
      <p:sp>
        <p:nvSpPr>
          <p:cNvPr id="3" name="Content Placeholder 2">
            <a:extLst>
              <a:ext uri="{FF2B5EF4-FFF2-40B4-BE49-F238E27FC236}">
                <a16:creationId xmlns:a16="http://schemas.microsoft.com/office/drawing/2014/main" id="{EAADC603-059F-84BD-5795-36B04A861188}"/>
              </a:ext>
            </a:extLst>
          </p:cNvPr>
          <p:cNvSpPr>
            <a:spLocks noGrp="1"/>
          </p:cNvSpPr>
          <p:nvPr>
            <p:ph idx="1"/>
          </p:nvPr>
        </p:nvSpPr>
        <p:spPr>
          <a:xfrm>
            <a:off x="838200" y="1825625"/>
            <a:ext cx="4423348" cy="4351338"/>
          </a:xfrm>
        </p:spPr>
        <p:txBody>
          <a:bodyPr>
            <a:normAutofit/>
          </a:bodyPr>
          <a:lstStyle/>
          <a:p>
            <a:r>
              <a:rPr lang="en-US" dirty="0"/>
              <a:t>If we take an adder, clock, and register, we can make a counting unit by adding 1 to the register each clock cycle.</a:t>
            </a:r>
          </a:p>
          <a:p>
            <a:r>
              <a:rPr lang="en-US" dirty="0"/>
              <a:t>With the clock low and latch stored value of zero, the adder is continuously computing 0+1 but the latch is ignoring its inputs</a:t>
            </a:r>
          </a:p>
        </p:txBody>
      </p:sp>
      <p:pic>
        <p:nvPicPr>
          <p:cNvPr id="5" name="Picture 4" descr="This is a counter circuit from the gates layout tool.  There is a three bit adder and a three bit latch.  The outputs of the three bit adder are connected to the inputs of the three bit latch.  The outputs of the three bit latch are conected to the inputs of the adder.  The other inputs for the adder are connected to a statc value of 1.  The current stored value of the latch is zero, and the output of the adder is 1 (0+1) but since the clock is zero the 1 from the adder is not being copied into the latch and the latch’s stored value is zero.">
            <a:extLst>
              <a:ext uri="{FF2B5EF4-FFF2-40B4-BE49-F238E27FC236}">
                <a16:creationId xmlns:a16="http://schemas.microsoft.com/office/drawing/2014/main" id="{2D72063B-6553-BBEA-F08E-1819CCA6668E}"/>
              </a:ext>
            </a:extLst>
          </p:cNvPr>
          <p:cNvPicPr>
            <a:picLocks noChangeAspect="1"/>
          </p:cNvPicPr>
          <p:nvPr/>
        </p:nvPicPr>
        <p:blipFill>
          <a:blip r:embed="rId2"/>
          <a:stretch>
            <a:fillRect/>
          </a:stretch>
        </p:blipFill>
        <p:spPr>
          <a:xfrm>
            <a:off x="5775169" y="1721557"/>
            <a:ext cx="5816808" cy="3656720"/>
          </a:xfrm>
          <a:prstGeom prst="rect">
            <a:avLst/>
          </a:prstGeom>
        </p:spPr>
      </p:pic>
    </p:spTree>
    <p:extLst>
      <p:ext uri="{BB962C8B-B14F-4D97-AF65-F5344CB8AC3E}">
        <p14:creationId xmlns:p14="http://schemas.microsoft.com/office/powerpoint/2010/main" val="20549225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F1EF17-5B0F-063D-CBB8-AAAF5FDF7C67}"/>
            </a:ext>
          </a:extLst>
        </p:cNvPr>
        <p:cNvGrpSpPr/>
        <p:nvPr/>
      </p:nvGrpSpPr>
      <p:grpSpPr>
        <a:xfrm>
          <a:off x="0" y="0"/>
          <a:ext cx="0" cy="0"/>
          <a:chOff x="0" y="0"/>
          <a:chExt cx="0" cy="0"/>
        </a:xfrm>
      </p:grpSpPr>
      <p:pic>
        <p:nvPicPr>
          <p:cNvPr id="9" name="Picture 8" descr="A diagram of a circuit board&#10;&#10;AI-generated content may be incorrect.">
            <a:extLst>
              <a:ext uri="{FF2B5EF4-FFF2-40B4-BE49-F238E27FC236}">
                <a16:creationId xmlns:a16="http://schemas.microsoft.com/office/drawing/2014/main" id="{30395504-2E93-C306-94AD-167F41881CAD}"/>
              </a:ext>
            </a:extLst>
          </p:cNvPr>
          <p:cNvPicPr>
            <a:picLocks noChangeAspect="1"/>
          </p:cNvPicPr>
          <p:nvPr/>
        </p:nvPicPr>
        <p:blipFill>
          <a:blip r:embed="rId2"/>
          <a:stretch>
            <a:fillRect/>
          </a:stretch>
        </p:blipFill>
        <p:spPr>
          <a:xfrm>
            <a:off x="5800569" y="1690688"/>
            <a:ext cx="5816808" cy="3753779"/>
          </a:xfrm>
          <a:prstGeom prst="rect">
            <a:avLst/>
          </a:prstGeom>
        </p:spPr>
      </p:pic>
      <p:sp>
        <p:nvSpPr>
          <p:cNvPr id="2" name="Title 1">
            <a:extLst>
              <a:ext uri="{FF2B5EF4-FFF2-40B4-BE49-F238E27FC236}">
                <a16:creationId xmlns:a16="http://schemas.microsoft.com/office/drawing/2014/main" id="{D5B504FC-2AF1-FCED-E251-B0B40AAAB7A5}"/>
              </a:ext>
            </a:extLst>
          </p:cNvPr>
          <p:cNvSpPr>
            <a:spLocks noGrp="1"/>
          </p:cNvSpPr>
          <p:nvPr>
            <p:ph type="title"/>
          </p:nvPr>
        </p:nvSpPr>
        <p:spPr/>
        <p:txBody>
          <a:bodyPr/>
          <a:lstStyle/>
          <a:p>
            <a:r>
              <a:rPr lang="en-US" dirty="0"/>
              <a:t>Let's make a counter</a:t>
            </a:r>
          </a:p>
        </p:txBody>
      </p:sp>
      <p:sp>
        <p:nvSpPr>
          <p:cNvPr id="3" name="Content Placeholder 2">
            <a:extLst>
              <a:ext uri="{FF2B5EF4-FFF2-40B4-BE49-F238E27FC236}">
                <a16:creationId xmlns:a16="http://schemas.microsoft.com/office/drawing/2014/main" id="{FFD7744A-EFC3-1CFA-A188-47910837828C}"/>
              </a:ext>
            </a:extLst>
          </p:cNvPr>
          <p:cNvSpPr>
            <a:spLocks noGrp="1"/>
          </p:cNvSpPr>
          <p:nvPr>
            <p:ph idx="1"/>
          </p:nvPr>
        </p:nvSpPr>
        <p:spPr>
          <a:xfrm>
            <a:off x="838200" y="1825625"/>
            <a:ext cx="4423348" cy="4351338"/>
          </a:xfrm>
        </p:spPr>
        <p:txBody>
          <a:bodyPr/>
          <a:lstStyle/>
          <a:p>
            <a:r>
              <a:rPr lang="en-US" dirty="0"/>
              <a:t>When the clock goes high, the latch stores its inputs, but does not copy the stored data to the latch output until the clock goes low</a:t>
            </a:r>
          </a:p>
          <a:p>
            <a:r>
              <a:rPr lang="en-US" dirty="0"/>
              <a:t>So, the adder is still computing 0+1 (i.e. not 1+1)</a:t>
            </a:r>
          </a:p>
        </p:txBody>
      </p:sp>
      <p:pic>
        <p:nvPicPr>
          <p:cNvPr id="5" name="Picture 4" descr="A diagram of a circuit board&#10;&#10;AI-generated content may be incorrect.">
            <a:extLst>
              <a:ext uri="{FF2B5EF4-FFF2-40B4-BE49-F238E27FC236}">
                <a16:creationId xmlns:a16="http://schemas.microsoft.com/office/drawing/2014/main" id="{6FA55CFF-51AF-C18C-7282-1097C191A62D}"/>
              </a:ext>
            </a:extLst>
          </p:cNvPr>
          <p:cNvPicPr>
            <a:picLocks noChangeAspect="1"/>
          </p:cNvPicPr>
          <p:nvPr/>
        </p:nvPicPr>
        <p:blipFill>
          <a:blip r:embed="rId3"/>
          <a:stretch>
            <a:fillRect/>
          </a:stretch>
        </p:blipFill>
        <p:spPr>
          <a:xfrm>
            <a:off x="5775169" y="1721557"/>
            <a:ext cx="5816808" cy="3656720"/>
          </a:xfrm>
          <a:prstGeom prst="rect">
            <a:avLst/>
          </a:prstGeom>
        </p:spPr>
      </p:pic>
      <p:pic>
        <p:nvPicPr>
          <p:cNvPr id="7" name="Picture 6" descr="This is the same latch / adder / constant 1 / clock circuit from the previous slide but now the clock has set to 1 and the output of the addder (1) has been copied into the internal value for the latch.  But while the clock remains high, the latch output is still 0.">
            <a:extLst>
              <a:ext uri="{FF2B5EF4-FFF2-40B4-BE49-F238E27FC236}">
                <a16:creationId xmlns:a16="http://schemas.microsoft.com/office/drawing/2014/main" id="{20287B6C-45B2-F30E-2AAB-296B119971C9}"/>
              </a:ext>
            </a:extLst>
          </p:cNvPr>
          <p:cNvPicPr>
            <a:picLocks noChangeAspect="1"/>
          </p:cNvPicPr>
          <p:nvPr/>
        </p:nvPicPr>
        <p:blipFill>
          <a:blip r:embed="rId4"/>
          <a:stretch>
            <a:fillRect/>
          </a:stretch>
        </p:blipFill>
        <p:spPr>
          <a:xfrm>
            <a:off x="5749769" y="1722610"/>
            <a:ext cx="5816808" cy="3622075"/>
          </a:xfrm>
          <a:prstGeom prst="rect">
            <a:avLst/>
          </a:prstGeom>
        </p:spPr>
      </p:pic>
    </p:spTree>
    <p:extLst>
      <p:ext uri="{BB962C8B-B14F-4D97-AF65-F5344CB8AC3E}">
        <p14:creationId xmlns:p14="http://schemas.microsoft.com/office/powerpoint/2010/main" val="133794276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13F0B0-D13E-8B0B-75C1-BD0B7A74369C}"/>
            </a:ext>
          </a:extLst>
        </p:cNvPr>
        <p:cNvGrpSpPr/>
        <p:nvPr/>
      </p:nvGrpSpPr>
      <p:grpSpPr>
        <a:xfrm>
          <a:off x="0" y="0"/>
          <a:ext cx="0" cy="0"/>
          <a:chOff x="0" y="0"/>
          <a:chExt cx="0" cy="0"/>
        </a:xfrm>
      </p:grpSpPr>
      <p:pic>
        <p:nvPicPr>
          <p:cNvPr id="9" name="Picture 8" descr="This is the same cirtuit from the previous slide.  The clock goes zero and the 1 stored in the latch is now presented at the outputs of the latch and the adder immediately reacts adding 1+1 to produce 2.  Since the clock is zero the latch has not yet copied the adder output back into the latch internal storage.">
            <a:extLst>
              <a:ext uri="{FF2B5EF4-FFF2-40B4-BE49-F238E27FC236}">
                <a16:creationId xmlns:a16="http://schemas.microsoft.com/office/drawing/2014/main" id="{F967EF87-9AD2-0DAA-F5CD-04A76F79816F}"/>
              </a:ext>
            </a:extLst>
          </p:cNvPr>
          <p:cNvPicPr>
            <a:picLocks noChangeAspect="1"/>
          </p:cNvPicPr>
          <p:nvPr/>
        </p:nvPicPr>
        <p:blipFill>
          <a:blip r:embed="rId2"/>
          <a:stretch>
            <a:fillRect/>
          </a:stretch>
        </p:blipFill>
        <p:spPr>
          <a:xfrm>
            <a:off x="5800569" y="1690688"/>
            <a:ext cx="5816808" cy="3753779"/>
          </a:xfrm>
          <a:prstGeom prst="rect">
            <a:avLst/>
          </a:prstGeom>
        </p:spPr>
      </p:pic>
      <p:sp>
        <p:nvSpPr>
          <p:cNvPr id="2" name="Title 1">
            <a:extLst>
              <a:ext uri="{FF2B5EF4-FFF2-40B4-BE49-F238E27FC236}">
                <a16:creationId xmlns:a16="http://schemas.microsoft.com/office/drawing/2014/main" id="{D7E8ED6F-5587-A21F-CBBC-E48D0FF0ADF8}"/>
              </a:ext>
            </a:extLst>
          </p:cNvPr>
          <p:cNvSpPr>
            <a:spLocks noGrp="1"/>
          </p:cNvSpPr>
          <p:nvPr>
            <p:ph type="title"/>
          </p:nvPr>
        </p:nvSpPr>
        <p:spPr/>
        <p:txBody>
          <a:bodyPr/>
          <a:lstStyle/>
          <a:p>
            <a:r>
              <a:rPr lang="en-US" dirty="0"/>
              <a:t>Let's make a counter</a:t>
            </a:r>
          </a:p>
        </p:txBody>
      </p:sp>
      <p:sp>
        <p:nvSpPr>
          <p:cNvPr id="3" name="Content Placeholder 2">
            <a:extLst>
              <a:ext uri="{FF2B5EF4-FFF2-40B4-BE49-F238E27FC236}">
                <a16:creationId xmlns:a16="http://schemas.microsoft.com/office/drawing/2014/main" id="{95B0C164-7DC4-C914-4984-7879A8EC91FD}"/>
              </a:ext>
            </a:extLst>
          </p:cNvPr>
          <p:cNvSpPr>
            <a:spLocks noGrp="1"/>
          </p:cNvSpPr>
          <p:nvPr>
            <p:ph idx="1"/>
          </p:nvPr>
        </p:nvSpPr>
        <p:spPr>
          <a:xfrm>
            <a:off x="838200" y="1825625"/>
            <a:ext cx="4423348" cy="4351338"/>
          </a:xfrm>
        </p:spPr>
        <p:txBody>
          <a:bodyPr/>
          <a:lstStyle/>
          <a:p>
            <a:r>
              <a:rPr lang="en-US" dirty="0"/>
              <a:t>When the clock goes low, the stored latch data is presented to the adder which computes 1+1=2 (after a short delay)</a:t>
            </a:r>
          </a:p>
        </p:txBody>
      </p:sp>
    </p:spTree>
    <p:extLst>
      <p:ext uri="{BB962C8B-B14F-4D97-AF65-F5344CB8AC3E}">
        <p14:creationId xmlns:p14="http://schemas.microsoft.com/office/powerpoint/2010/main" val="32893598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370"/>
        <p:cNvGrpSpPr/>
        <p:nvPr/>
      </p:nvGrpSpPr>
      <p:grpSpPr>
        <a:xfrm>
          <a:off x="0" y="0"/>
          <a:ext cx="0" cy="0"/>
          <a:chOff x="0" y="0"/>
          <a:chExt cx="0" cy="0"/>
        </a:xfrm>
      </p:grpSpPr>
      <p:sp>
        <p:nvSpPr>
          <p:cNvPr id="371" name="Shape 371"/>
          <p:cNvSpPr txBox="1">
            <a:spLocks noGrp="1"/>
          </p:cNvSpPr>
          <p:nvPr>
            <p:ph type="title"/>
          </p:nvPr>
        </p:nvSpPr>
        <p:spPr>
          <a:prstGeom prst="rect">
            <a:avLst/>
          </a:prstGeom>
          <a:noFill/>
          <a:ln>
            <a:noFill/>
          </a:ln>
        </p:spPr>
        <p:txBody>
          <a:bodyPr vert="horz" lIns="28575" tIns="28575" rIns="28575" bIns="28575" rtlCol="0" anchor="ctr" anchorCtr="0">
            <a:noAutofit/>
          </a:bodyPr>
          <a:lstStyle/>
          <a:p>
            <a:pPr algn="ctr">
              <a:lnSpc>
                <a:spcPct val="100000"/>
              </a:lnSpc>
              <a:spcBef>
                <a:spcPts val="0"/>
              </a:spcBef>
              <a:buClr>
                <a:srgbClr val="00FF00"/>
              </a:buClr>
              <a:buSzPct val="25000"/>
            </a:pPr>
            <a:r>
              <a:rPr lang="en-US" sz="5550">
                <a:solidFill>
                  <a:srgbClr val="FFD966"/>
                </a:solidFill>
                <a:latin typeface="Arial" charset="0"/>
                <a:ea typeface="Arial" charset="0"/>
                <a:cs typeface="Arial" charset="0"/>
                <a:sym typeface="Cabin"/>
              </a:rPr>
              <a:t>Definitions</a:t>
            </a:r>
          </a:p>
        </p:txBody>
      </p:sp>
      <p:sp>
        <p:nvSpPr>
          <p:cNvPr id="372" name="Shape 372"/>
          <p:cNvSpPr txBox="1">
            <a:spLocks noGrp="1"/>
          </p:cNvSpPr>
          <p:nvPr>
            <p:ph type="body" idx="1"/>
          </p:nvPr>
        </p:nvSpPr>
        <p:spPr>
          <a:prstGeom prst="rect">
            <a:avLst/>
          </a:prstGeom>
          <a:noFill/>
          <a:ln>
            <a:noFill/>
          </a:ln>
        </p:spPr>
        <p:txBody>
          <a:bodyPr vert="horz" lIns="28575" tIns="28575" rIns="28575" bIns="28575" rtlCol="0" anchor="ctr" anchorCtr="0">
            <a:noAutofit/>
          </a:bodyPr>
          <a:lstStyle/>
          <a:p>
            <a:pPr marL="561975" indent="-266033">
              <a:lnSpc>
                <a:spcPct val="100000"/>
              </a:lnSpc>
              <a:spcBef>
                <a:spcPts val="0"/>
              </a:spcBef>
              <a:buClr>
                <a:srgbClr val="FFFF00"/>
              </a:buClr>
              <a:buSzPct val="100000"/>
              <a:buFont typeface="Cabin"/>
              <a:buChar char="•"/>
            </a:pPr>
            <a:r>
              <a:rPr lang="en-US" sz="2250" dirty="0">
                <a:solidFill>
                  <a:srgbClr val="FFFF00"/>
                </a:solidFill>
                <a:latin typeface="Arial" charset="0"/>
                <a:ea typeface="Arial" charset="0"/>
                <a:cs typeface="Arial" charset="0"/>
                <a:sym typeface="Cabin"/>
              </a:rPr>
              <a:t>Central Processing Unit:</a:t>
            </a:r>
            <a:r>
              <a:rPr lang="en-US" sz="2250" dirty="0">
                <a:solidFill>
                  <a:srgbClr val="FFFFFF"/>
                </a:solidFill>
                <a:latin typeface="Arial" charset="0"/>
                <a:ea typeface="Arial" charset="0"/>
                <a:cs typeface="Arial" charset="0"/>
                <a:sym typeface="Cabin"/>
              </a:rPr>
              <a:t>  Runs the Program - The CPU is </a:t>
            </a:r>
            <a:br>
              <a:rPr lang="en-US" sz="2250" dirty="0">
                <a:solidFill>
                  <a:srgbClr val="FFFFFF"/>
                </a:solidFill>
                <a:latin typeface="Arial" charset="0"/>
                <a:ea typeface="Arial" charset="0"/>
                <a:cs typeface="Arial" charset="0"/>
                <a:sym typeface="Cabin"/>
              </a:rPr>
            </a:br>
            <a:r>
              <a:rPr lang="en-US" sz="2250" dirty="0">
                <a:solidFill>
                  <a:srgbClr val="FFFFFF"/>
                </a:solidFill>
                <a:latin typeface="Arial" charset="0"/>
                <a:ea typeface="Arial" charset="0"/>
                <a:cs typeface="Arial" charset="0"/>
                <a:sym typeface="Cabin"/>
              </a:rPr>
              <a:t>always wondering </a:t>
            </a:r>
            <a:r>
              <a:rPr lang="en-US" sz="2250" dirty="0">
                <a:solidFill>
                  <a:srgbClr val="FFFFFF"/>
                </a:solidFill>
                <a:latin typeface="Arial"/>
                <a:ea typeface="Arial"/>
                <a:cs typeface="Arial"/>
                <a:sym typeface="Arial"/>
              </a:rPr>
              <a:t>“</a:t>
            </a:r>
            <a:r>
              <a:rPr lang="en-US" sz="2250" dirty="0">
                <a:solidFill>
                  <a:srgbClr val="FFFFFF"/>
                </a:solidFill>
                <a:latin typeface="Arial" charset="0"/>
                <a:ea typeface="Arial" charset="0"/>
                <a:cs typeface="Arial" charset="0"/>
                <a:sym typeface="Cabin"/>
              </a:rPr>
              <a:t>what to do next</a:t>
            </a:r>
            <a:r>
              <a:rPr lang="en-US" sz="2250" dirty="0">
                <a:solidFill>
                  <a:srgbClr val="FFFFFF"/>
                </a:solidFill>
                <a:latin typeface="Arial"/>
                <a:ea typeface="Arial"/>
                <a:cs typeface="Arial"/>
                <a:sym typeface="Arial"/>
              </a:rPr>
              <a:t>”</a:t>
            </a:r>
            <a:r>
              <a:rPr lang="en-US" sz="2250" dirty="0">
                <a:solidFill>
                  <a:srgbClr val="FFFFFF"/>
                </a:solidFill>
                <a:latin typeface="Arial" charset="0"/>
                <a:ea typeface="Arial" charset="0"/>
                <a:cs typeface="Arial" charset="0"/>
                <a:sym typeface="Cabin"/>
              </a:rPr>
              <a:t>.  Not the brains </a:t>
            </a:r>
            <a:br>
              <a:rPr lang="en-US" sz="2250" dirty="0">
                <a:solidFill>
                  <a:srgbClr val="FFFFFF"/>
                </a:solidFill>
                <a:latin typeface="Arial" charset="0"/>
                <a:ea typeface="Arial" charset="0"/>
                <a:cs typeface="Arial" charset="0"/>
                <a:sym typeface="Cabin"/>
              </a:rPr>
            </a:br>
            <a:r>
              <a:rPr lang="en-US" sz="2250" dirty="0">
                <a:solidFill>
                  <a:srgbClr val="FFFFFF"/>
                </a:solidFill>
                <a:latin typeface="Arial" charset="0"/>
                <a:ea typeface="Arial" charset="0"/>
                <a:cs typeface="Arial" charset="0"/>
                <a:sym typeface="Cabin"/>
              </a:rPr>
              <a:t>exactly - very dumb but very very fast</a:t>
            </a:r>
          </a:p>
          <a:p>
            <a:pPr marL="561975" indent="-266033">
              <a:lnSpc>
                <a:spcPct val="100000"/>
              </a:lnSpc>
              <a:spcBef>
                <a:spcPts val="2625"/>
              </a:spcBef>
              <a:buClr>
                <a:srgbClr val="FFFF00"/>
              </a:buClr>
              <a:buSzPct val="100000"/>
              <a:buFont typeface="Cabin"/>
              <a:buChar char="•"/>
            </a:pPr>
            <a:r>
              <a:rPr lang="en-US" sz="2250" dirty="0">
                <a:solidFill>
                  <a:srgbClr val="FFFF00"/>
                </a:solidFill>
                <a:latin typeface="Arial" charset="0"/>
                <a:ea typeface="Arial" charset="0"/>
                <a:cs typeface="Arial" charset="0"/>
                <a:sym typeface="Cabin"/>
              </a:rPr>
              <a:t>Input Devices:</a:t>
            </a:r>
            <a:r>
              <a:rPr lang="en-US" sz="2250" dirty="0">
                <a:solidFill>
                  <a:srgbClr val="FFFFFF"/>
                </a:solidFill>
                <a:latin typeface="Arial" charset="0"/>
                <a:ea typeface="Arial" charset="0"/>
                <a:cs typeface="Arial" charset="0"/>
                <a:sym typeface="Cabin"/>
              </a:rPr>
              <a:t>  Keyboard, Mouse, Touch Screen</a:t>
            </a:r>
          </a:p>
          <a:p>
            <a:pPr marL="561975" indent="-266033">
              <a:lnSpc>
                <a:spcPct val="100000"/>
              </a:lnSpc>
              <a:spcBef>
                <a:spcPts val="2625"/>
              </a:spcBef>
              <a:buClr>
                <a:srgbClr val="FFFF00"/>
              </a:buClr>
              <a:buSzPct val="100000"/>
              <a:buFont typeface="Cabin"/>
              <a:buChar char="•"/>
            </a:pPr>
            <a:r>
              <a:rPr lang="en-US" sz="2250" dirty="0">
                <a:solidFill>
                  <a:srgbClr val="FFFF00"/>
                </a:solidFill>
                <a:latin typeface="Arial" charset="0"/>
                <a:ea typeface="Arial" charset="0"/>
                <a:cs typeface="Arial" charset="0"/>
                <a:sym typeface="Cabin"/>
              </a:rPr>
              <a:t>Output Devices: </a:t>
            </a:r>
            <a:r>
              <a:rPr lang="en-US" sz="2250" dirty="0">
                <a:solidFill>
                  <a:srgbClr val="FFFFFF"/>
                </a:solidFill>
                <a:latin typeface="Arial" charset="0"/>
                <a:ea typeface="Arial" charset="0"/>
                <a:cs typeface="Arial" charset="0"/>
                <a:sym typeface="Cabin"/>
              </a:rPr>
              <a:t> Screen, Speakers, Printer, DVD Burner</a:t>
            </a:r>
          </a:p>
          <a:p>
            <a:pPr marL="561975" indent="-266033">
              <a:lnSpc>
                <a:spcPct val="100000"/>
              </a:lnSpc>
              <a:spcBef>
                <a:spcPts val="2625"/>
              </a:spcBef>
              <a:buClr>
                <a:srgbClr val="FFFF00"/>
              </a:buClr>
              <a:buSzPct val="100000"/>
              <a:buFont typeface="Cabin"/>
              <a:buChar char="•"/>
            </a:pPr>
            <a:r>
              <a:rPr lang="en-US" sz="2250" dirty="0">
                <a:solidFill>
                  <a:srgbClr val="FFFF00"/>
                </a:solidFill>
                <a:latin typeface="Arial" charset="0"/>
                <a:ea typeface="Arial" charset="0"/>
                <a:cs typeface="Arial" charset="0"/>
                <a:sym typeface="Cabin"/>
              </a:rPr>
              <a:t>Main Memory: </a:t>
            </a:r>
            <a:r>
              <a:rPr lang="en-US" sz="2250" dirty="0">
                <a:solidFill>
                  <a:srgbClr val="FFFFFF"/>
                </a:solidFill>
                <a:latin typeface="Arial" charset="0"/>
                <a:ea typeface="Arial" charset="0"/>
                <a:cs typeface="Arial" charset="0"/>
                <a:sym typeface="Cabin"/>
              </a:rPr>
              <a:t> Fast small temporary storage - lost on reboot - aka RAM</a:t>
            </a:r>
          </a:p>
          <a:p>
            <a:pPr marL="561975" indent="-266033">
              <a:lnSpc>
                <a:spcPct val="100000"/>
              </a:lnSpc>
              <a:spcBef>
                <a:spcPts val="2625"/>
              </a:spcBef>
              <a:buClr>
                <a:srgbClr val="FFFF00"/>
              </a:buClr>
              <a:buSzPct val="100000"/>
              <a:buFont typeface="Cabin"/>
              <a:buChar char="•"/>
            </a:pPr>
            <a:r>
              <a:rPr lang="en-US" sz="2250" dirty="0">
                <a:solidFill>
                  <a:srgbClr val="FFFF00"/>
                </a:solidFill>
                <a:latin typeface="Arial" charset="0"/>
                <a:ea typeface="Arial" charset="0"/>
                <a:cs typeface="Arial" charset="0"/>
                <a:sym typeface="Cabin"/>
              </a:rPr>
              <a:t>Secondary Memory:</a:t>
            </a:r>
            <a:r>
              <a:rPr lang="en-US" sz="2250" dirty="0">
                <a:solidFill>
                  <a:srgbClr val="FFFFFF"/>
                </a:solidFill>
                <a:latin typeface="Arial" charset="0"/>
                <a:ea typeface="Arial" charset="0"/>
                <a:cs typeface="Arial" charset="0"/>
                <a:sym typeface="Cabin"/>
              </a:rPr>
              <a:t>  Slower large permanent storage - lasts until deleted - disk drive / memory stick</a:t>
            </a:r>
          </a:p>
        </p:txBody>
      </p:sp>
      <p:pic>
        <p:nvPicPr>
          <p:cNvPr id="373" name="Shape 373" descr="An AMD CPU Chip from the early 2000’s and from Python for Everybody."/>
          <p:cNvPicPr preferRelativeResize="0"/>
          <p:nvPr/>
        </p:nvPicPr>
        <p:blipFill rotWithShape="1">
          <a:blip r:embed="rId3">
            <a:alphaModFix/>
          </a:blip>
          <a:srcRect/>
          <a:stretch/>
        </p:blipFill>
        <p:spPr>
          <a:xfrm>
            <a:off x="9505950" y="2103833"/>
            <a:ext cx="1504950" cy="1496615"/>
          </a:xfrm>
          <a:prstGeom prst="rect">
            <a:avLst/>
          </a:prstGeom>
          <a:noFill/>
          <a:ln>
            <a:noFill/>
          </a:ln>
        </p:spPr>
      </p:pic>
      <p:sp>
        <p:nvSpPr>
          <p:cNvPr id="374" name="Shape 374"/>
          <p:cNvSpPr/>
          <p:nvPr/>
        </p:nvSpPr>
        <p:spPr>
          <a:xfrm>
            <a:off x="10553700" y="1762125"/>
            <a:ext cx="1352550" cy="952500"/>
          </a:xfrm>
          <a:prstGeom prst="wedgeEllipseCallout">
            <a:avLst>
              <a:gd name="adj1" fmla="val -36159"/>
              <a:gd name="adj2" fmla="val 66254"/>
            </a:avLst>
          </a:prstGeom>
          <a:blipFill rotWithShape="1">
            <a:blip r:embed="rId4">
              <a:alphaModFix/>
            </a:blip>
            <a:tile tx="0" ty="0" sx="100000" sy="100000" flip="none" algn="tl"/>
          </a:blipFill>
          <a:ln>
            <a:noFill/>
          </a:ln>
        </p:spPr>
        <p:txBody>
          <a:bodyPr lIns="0" tIns="0" rIns="0" bIns="0" anchor="ctr" anchorCtr="0">
            <a:noAutofit/>
          </a:bodyPr>
          <a:lstStyle/>
          <a:p>
            <a:pPr algn="ctr">
              <a:buClr>
                <a:srgbClr val="000000"/>
              </a:buClr>
              <a:buSzPct val="25000"/>
            </a:pPr>
            <a:r>
              <a:rPr lang="en-US" sz="1950">
                <a:solidFill>
                  <a:srgbClr val="000000"/>
                </a:solidFill>
                <a:latin typeface="Arial" charset="0"/>
                <a:ea typeface="Arial" charset="0"/>
                <a:cs typeface="Arial" charset="0"/>
                <a:sym typeface="Cabin"/>
              </a:rPr>
              <a:t>What</a:t>
            </a:r>
          </a:p>
          <a:p>
            <a:pPr algn="ctr">
              <a:buClr>
                <a:srgbClr val="000000"/>
              </a:buClr>
              <a:buSzPct val="25000"/>
            </a:pPr>
            <a:r>
              <a:rPr lang="en-US" sz="1950">
                <a:solidFill>
                  <a:srgbClr val="000000"/>
                </a:solidFill>
                <a:latin typeface="Arial" charset="0"/>
                <a:ea typeface="Arial" charset="0"/>
                <a:cs typeface="Arial" charset="0"/>
                <a:sym typeface="Cabin"/>
              </a:rPr>
              <a:t>Next?</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91110A-AD33-C453-34C5-7056EEED0EB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AC8E99B-1314-53CE-9EC3-CDE33D26DAE3}"/>
              </a:ext>
            </a:extLst>
          </p:cNvPr>
          <p:cNvSpPr>
            <a:spLocks noGrp="1"/>
          </p:cNvSpPr>
          <p:nvPr>
            <p:ph type="title"/>
          </p:nvPr>
        </p:nvSpPr>
        <p:spPr/>
        <p:txBody>
          <a:bodyPr/>
          <a:lstStyle/>
          <a:p>
            <a:r>
              <a:rPr lang="en-US" dirty="0"/>
              <a:t>Let's make a counter</a:t>
            </a:r>
          </a:p>
        </p:txBody>
      </p:sp>
      <p:pic>
        <p:nvPicPr>
          <p:cNvPr id="6" name="Picture 5" descr="The pattern repeats.  When the clock goes high the output of the adder is copied into the latch and when the clock goes low the latch internal value is copied to its outputs and the adder immediately adds one.  The value of the latch goes up by one each time the clock is toggled.  If we hav a clock that flips once per second - we just created a digital clock - albeit one that only can represent 0-7 seconds before overflowing.">
            <a:extLst>
              <a:ext uri="{FF2B5EF4-FFF2-40B4-BE49-F238E27FC236}">
                <a16:creationId xmlns:a16="http://schemas.microsoft.com/office/drawing/2014/main" id="{435FA1D8-C0CD-8A53-291D-1144A1C653D8}"/>
              </a:ext>
            </a:extLst>
          </p:cNvPr>
          <p:cNvPicPr>
            <a:picLocks noChangeAspect="1"/>
          </p:cNvPicPr>
          <p:nvPr/>
        </p:nvPicPr>
        <p:blipFill>
          <a:blip r:embed="rId2"/>
          <a:stretch>
            <a:fillRect/>
          </a:stretch>
        </p:blipFill>
        <p:spPr>
          <a:xfrm>
            <a:off x="6096000" y="1940312"/>
            <a:ext cx="5676528" cy="3345366"/>
          </a:xfrm>
          <a:prstGeom prst="rect">
            <a:avLst/>
          </a:prstGeom>
        </p:spPr>
      </p:pic>
      <p:sp>
        <p:nvSpPr>
          <p:cNvPr id="3" name="Content Placeholder 2">
            <a:extLst>
              <a:ext uri="{FF2B5EF4-FFF2-40B4-BE49-F238E27FC236}">
                <a16:creationId xmlns:a16="http://schemas.microsoft.com/office/drawing/2014/main" id="{6D2896F2-960E-1380-FA8B-3D5C127DD984}"/>
              </a:ext>
            </a:extLst>
          </p:cNvPr>
          <p:cNvSpPr>
            <a:spLocks noGrp="1"/>
          </p:cNvSpPr>
          <p:nvPr>
            <p:ph idx="1"/>
          </p:nvPr>
        </p:nvSpPr>
        <p:spPr>
          <a:xfrm>
            <a:off x="838200" y="1825625"/>
            <a:ext cx="4423348" cy="4351338"/>
          </a:xfrm>
        </p:spPr>
        <p:txBody>
          <a:bodyPr/>
          <a:lstStyle/>
          <a:p>
            <a:r>
              <a:rPr lang="en-US" dirty="0"/>
              <a:t>If you keep toggling the clock the counter will count up to 7, overflow and restart the count at 0 again</a:t>
            </a:r>
          </a:p>
        </p:txBody>
      </p:sp>
    </p:spTree>
    <p:extLst>
      <p:ext uri="{BB962C8B-B14F-4D97-AF65-F5344CB8AC3E}">
        <p14:creationId xmlns:p14="http://schemas.microsoft.com/office/powerpoint/2010/main" val="213725496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B2A13D-DB15-119A-082E-71D046339A1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593F023-7777-D11C-0177-8F16857FA9B5}"/>
              </a:ext>
            </a:extLst>
          </p:cNvPr>
          <p:cNvSpPr>
            <a:spLocks noGrp="1"/>
          </p:cNvSpPr>
          <p:nvPr>
            <p:ph type="title"/>
          </p:nvPr>
        </p:nvSpPr>
        <p:spPr/>
        <p:txBody>
          <a:bodyPr/>
          <a:lstStyle/>
          <a:p>
            <a:r>
              <a:rPr lang="en-US" dirty="0"/>
              <a:t>For a good time…</a:t>
            </a:r>
          </a:p>
        </p:txBody>
      </p:sp>
      <p:sp>
        <p:nvSpPr>
          <p:cNvPr id="3" name="Content Placeholder 2">
            <a:extLst>
              <a:ext uri="{FF2B5EF4-FFF2-40B4-BE49-F238E27FC236}">
                <a16:creationId xmlns:a16="http://schemas.microsoft.com/office/drawing/2014/main" id="{90C13D6D-04D1-A6ED-0E68-B7ACF8687733}"/>
              </a:ext>
            </a:extLst>
          </p:cNvPr>
          <p:cNvSpPr>
            <a:spLocks noGrp="1"/>
          </p:cNvSpPr>
          <p:nvPr>
            <p:ph idx="1"/>
          </p:nvPr>
        </p:nvSpPr>
        <p:spPr>
          <a:xfrm>
            <a:off x="838200" y="1825625"/>
            <a:ext cx="4571082" cy="3810677"/>
          </a:xfrm>
        </p:spPr>
        <p:txBody>
          <a:bodyPr>
            <a:normAutofit/>
          </a:bodyPr>
          <a:lstStyle/>
          <a:p>
            <a:r>
              <a:rPr lang="en-US" dirty="0"/>
              <a:t>Replace the clock button with an automatic 1 hertz clock (toggles once per second)</a:t>
            </a:r>
          </a:p>
          <a:p>
            <a:r>
              <a:rPr lang="en-US" dirty="0"/>
              <a:t>You just made a simple seven-second clock!</a:t>
            </a:r>
          </a:p>
        </p:txBody>
      </p:sp>
      <p:grpSp>
        <p:nvGrpSpPr>
          <p:cNvPr id="9" name="Group 8" descr="This is the same latch / adder / constant 1 curcuit - but with the clock input button replaced with the automatic clock component that toggles from high to low once per second.  Now we really have made a digital clock.">
            <a:extLst>
              <a:ext uri="{FF2B5EF4-FFF2-40B4-BE49-F238E27FC236}">
                <a16:creationId xmlns:a16="http://schemas.microsoft.com/office/drawing/2014/main" id="{7FED2FA0-B9B0-A2FF-210A-48A879FC3A47}"/>
              </a:ext>
            </a:extLst>
          </p:cNvPr>
          <p:cNvGrpSpPr/>
          <p:nvPr/>
        </p:nvGrpSpPr>
        <p:grpSpPr>
          <a:xfrm>
            <a:off x="5982345" y="1940312"/>
            <a:ext cx="5790183" cy="3345366"/>
            <a:chOff x="5982345" y="1940312"/>
            <a:chExt cx="5790183" cy="3345366"/>
          </a:xfrm>
        </p:grpSpPr>
        <p:pic>
          <p:nvPicPr>
            <p:cNvPr id="6" name="Picture 5" descr="A diagram of a circuit&#10;&#10;AI-generated content may be incorrect.">
              <a:extLst>
                <a:ext uri="{FF2B5EF4-FFF2-40B4-BE49-F238E27FC236}">
                  <a16:creationId xmlns:a16="http://schemas.microsoft.com/office/drawing/2014/main" id="{4D911FF0-2A52-636A-2768-5786F608A9D1}"/>
                </a:ext>
              </a:extLst>
            </p:cNvPr>
            <p:cNvPicPr>
              <a:picLocks noChangeAspect="1"/>
            </p:cNvPicPr>
            <p:nvPr/>
          </p:nvPicPr>
          <p:blipFill>
            <a:blip r:embed="rId2"/>
            <a:stretch>
              <a:fillRect/>
            </a:stretch>
          </p:blipFill>
          <p:spPr>
            <a:xfrm>
              <a:off x="6096000" y="1940312"/>
              <a:ext cx="5676528" cy="3345366"/>
            </a:xfrm>
            <a:prstGeom prst="rect">
              <a:avLst/>
            </a:prstGeom>
          </p:spPr>
        </p:pic>
        <p:pic>
          <p:nvPicPr>
            <p:cNvPr id="8" name="Picture 7" descr="A black and red square with black text and green and red circles&#10;&#10;AI-generated content may be incorrect.">
              <a:extLst>
                <a:ext uri="{FF2B5EF4-FFF2-40B4-BE49-F238E27FC236}">
                  <a16:creationId xmlns:a16="http://schemas.microsoft.com/office/drawing/2014/main" id="{15A2E26E-95F8-1E71-662D-AC02B91DB200}"/>
                </a:ext>
              </a:extLst>
            </p:cNvPr>
            <p:cNvPicPr>
              <a:picLocks noChangeAspect="1"/>
            </p:cNvPicPr>
            <p:nvPr/>
          </p:nvPicPr>
          <p:blipFill>
            <a:blip r:embed="rId3"/>
            <a:srcRect r="9394"/>
            <a:stretch/>
          </p:blipFill>
          <p:spPr>
            <a:xfrm>
              <a:off x="5982345" y="2265440"/>
              <a:ext cx="935997" cy="921034"/>
            </a:xfrm>
            <a:prstGeom prst="rect">
              <a:avLst/>
            </a:prstGeom>
          </p:spPr>
        </p:pic>
      </p:grpSp>
    </p:spTree>
    <p:extLst>
      <p:ext uri="{BB962C8B-B14F-4D97-AF65-F5344CB8AC3E}">
        <p14:creationId xmlns:p14="http://schemas.microsoft.com/office/powerpoint/2010/main" val="429463412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96F43E-098E-DFCB-5B45-D69ECF07041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D871EC5-2C43-FE8F-3C11-A90FD6D2A209}"/>
              </a:ext>
            </a:extLst>
          </p:cNvPr>
          <p:cNvSpPr>
            <a:spLocks noGrp="1"/>
          </p:cNvSpPr>
          <p:nvPr>
            <p:ph type="title"/>
          </p:nvPr>
        </p:nvSpPr>
        <p:spPr/>
        <p:txBody>
          <a:bodyPr/>
          <a:lstStyle/>
          <a:p>
            <a:r>
              <a:rPr lang="en-US" dirty="0"/>
              <a:t>Programming with gates</a:t>
            </a:r>
          </a:p>
        </p:txBody>
      </p:sp>
      <p:sp>
        <p:nvSpPr>
          <p:cNvPr id="3" name="Text Placeholder 2">
            <a:extLst>
              <a:ext uri="{FF2B5EF4-FFF2-40B4-BE49-F238E27FC236}">
                <a16:creationId xmlns:a16="http://schemas.microsoft.com/office/drawing/2014/main" id="{F988E176-219C-2D4F-D513-22FABC0E5D1F}"/>
              </a:ext>
            </a:extLst>
          </p:cNvPr>
          <p:cNvSpPr>
            <a:spLocks noGrp="1"/>
          </p:cNvSpPr>
          <p:nvPr>
            <p:ph type="body" idx="1"/>
          </p:nvPr>
        </p:nvSpPr>
        <p:spPr/>
        <p:txBody>
          <a:bodyPr/>
          <a:lstStyle/>
          <a:p>
            <a:r>
              <a:rPr lang="en-US" dirty="0"/>
              <a:t>Machine code programming in (0's and 1's)</a:t>
            </a:r>
          </a:p>
        </p:txBody>
      </p:sp>
    </p:spTree>
    <p:extLst>
      <p:ext uri="{BB962C8B-B14F-4D97-AF65-F5344CB8AC3E}">
        <p14:creationId xmlns:p14="http://schemas.microsoft.com/office/powerpoint/2010/main" val="173803861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378">
          <a:extLst>
            <a:ext uri="{FF2B5EF4-FFF2-40B4-BE49-F238E27FC236}">
              <a16:creationId xmlns:a16="http://schemas.microsoft.com/office/drawing/2014/main" id="{7D4DE4FA-AE90-9CFD-8A6F-749DB2E54F71}"/>
            </a:ext>
          </a:extLst>
        </p:cNvPr>
        <p:cNvGrpSpPr/>
        <p:nvPr/>
      </p:nvGrpSpPr>
      <p:grpSpPr>
        <a:xfrm>
          <a:off x="0" y="0"/>
          <a:ext cx="0" cy="0"/>
          <a:chOff x="0" y="0"/>
          <a:chExt cx="0" cy="0"/>
        </a:xfrm>
      </p:grpSpPr>
      <p:sp>
        <p:nvSpPr>
          <p:cNvPr id="379" name="Shape 379">
            <a:extLst>
              <a:ext uri="{FF2B5EF4-FFF2-40B4-BE49-F238E27FC236}">
                <a16:creationId xmlns:a16="http://schemas.microsoft.com/office/drawing/2014/main" id="{F27C2F62-3E09-D8ED-4EF6-DE6CEDE9FB9B}"/>
              </a:ext>
            </a:extLst>
          </p:cNvPr>
          <p:cNvSpPr txBox="1"/>
          <p:nvPr/>
        </p:nvSpPr>
        <p:spPr>
          <a:xfrm>
            <a:off x="4572001" y="985328"/>
            <a:ext cx="2590799" cy="4867274"/>
          </a:xfrm>
          <a:prstGeom prst="rect">
            <a:avLst/>
          </a:prstGeom>
          <a:noFill/>
          <a:ln w="76200" cap="rnd" cmpd="sng">
            <a:solidFill>
              <a:srgbClr val="00FFFF"/>
            </a:solidFill>
            <a:prstDash val="solid"/>
            <a:miter/>
            <a:headEnd type="none" w="med" len="med"/>
            <a:tailEnd type="none" w="med" len="med"/>
          </a:ln>
        </p:spPr>
        <p:txBody>
          <a:bodyPr lIns="0" tIns="0" rIns="0" bIns="0" anchor="t" anchorCtr="0">
            <a:noAutofit/>
          </a:bodyPr>
          <a:lstStyle/>
          <a:p>
            <a:pPr>
              <a:spcBef>
                <a:spcPts val="750"/>
              </a:spcBef>
              <a:buClr>
                <a:srgbClr val="FF00FF"/>
              </a:buClr>
              <a:buSzPct val="25000"/>
            </a:pPr>
            <a:r>
              <a:rPr lang="en-US" sz="2400">
                <a:solidFill>
                  <a:srgbClr val="00FFFF"/>
                </a:solidFill>
                <a:latin typeface="Arial" charset="0"/>
                <a:ea typeface="Arial" charset="0"/>
                <a:cs typeface="Arial" charset="0"/>
                <a:sym typeface="Cabin"/>
              </a:rPr>
              <a:t>  Software</a:t>
            </a:r>
          </a:p>
        </p:txBody>
      </p:sp>
      <p:sp>
        <p:nvSpPr>
          <p:cNvPr id="380" name="Shape 380">
            <a:extLst>
              <a:ext uri="{FF2B5EF4-FFF2-40B4-BE49-F238E27FC236}">
                <a16:creationId xmlns:a16="http://schemas.microsoft.com/office/drawing/2014/main" id="{FC0F161D-E0BA-7CD5-600D-45FB3CC2B2D7}"/>
              </a:ext>
            </a:extLst>
          </p:cNvPr>
          <p:cNvSpPr txBox="1"/>
          <p:nvPr/>
        </p:nvSpPr>
        <p:spPr>
          <a:xfrm>
            <a:off x="2124076" y="1547303"/>
            <a:ext cx="1638299" cy="16382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Input</a:t>
            </a:r>
          </a:p>
          <a:p>
            <a:pPr algn="ctr">
              <a:buClr>
                <a:schemeClr val="lt1"/>
              </a:buClr>
              <a:buSzPct val="25000"/>
            </a:pPr>
            <a:r>
              <a:rPr lang="en-US" sz="2400">
                <a:solidFill>
                  <a:schemeClr val="lt1"/>
                </a:solidFill>
                <a:latin typeface="Arial" charset="0"/>
                <a:ea typeface="Arial" charset="0"/>
                <a:cs typeface="Arial" charset="0"/>
                <a:sym typeface="Cabin"/>
              </a:rPr>
              <a:t>and Output</a:t>
            </a:r>
          </a:p>
          <a:p>
            <a:pPr algn="ctr">
              <a:buClr>
                <a:schemeClr val="lt1"/>
              </a:buClr>
              <a:buSzPct val="25000"/>
            </a:pPr>
            <a:r>
              <a:rPr lang="en-US" sz="2400">
                <a:solidFill>
                  <a:schemeClr val="lt1"/>
                </a:solidFill>
                <a:latin typeface="Arial" charset="0"/>
                <a:ea typeface="Arial" charset="0"/>
                <a:cs typeface="Arial" charset="0"/>
                <a:sym typeface="Cabin"/>
              </a:rPr>
              <a:t>Devices</a:t>
            </a:r>
          </a:p>
        </p:txBody>
      </p:sp>
      <p:sp>
        <p:nvSpPr>
          <p:cNvPr id="381" name="Shape 381">
            <a:extLst>
              <a:ext uri="{FF2B5EF4-FFF2-40B4-BE49-F238E27FC236}">
                <a16:creationId xmlns:a16="http://schemas.microsoft.com/office/drawing/2014/main" id="{579D48D5-8C19-EA31-FDA6-812A769FB074}"/>
              </a:ext>
            </a:extLst>
          </p:cNvPr>
          <p:cNvSpPr txBox="1"/>
          <p:nvPr/>
        </p:nvSpPr>
        <p:spPr>
          <a:xfrm>
            <a:off x="5048251" y="1623503"/>
            <a:ext cx="1600199" cy="14858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Central</a:t>
            </a:r>
          </a:p>
          <a:p>
            <a:pPr algn="ctr">
              <a:buClr>
                <a:schemeClr val="lt1"/>
              </a:buClr>
              <a:buSzPct val="25000"/>
            </a:pPr>
            <a:r>
              <a:rPr lang="en-US" sz="2400">
                <a:solidFill>
                  <a:schemeClr val="lt1"/>
                </a:solidFill>
                <a:latin typeface="Arial" charset="0"/>
                <a:ea typeface="Arial" charset="0"/>
                <a:cs typeface="Arial" charset="0"/>
                <a:sym typeface="Cabin"/>
              </a:rPr>
              <a:t>Processing</a:t>
            </a:r>
          </a:p>
          <a:p>
            <a:pPr algn="ctr">
              <a:buClr>
                <a:schemeClr val="lt1"/>
              </a:buClr>
              <a:buSzPct val="25000"/>
            </a:pPr>
            <a:r>
              <a:rPr lang="en-US" sz="2400">
                <a:solidFill>
                  <a:schemeClr val="lt1"/>
                </a:solidFill>
                <a:latin typeface="Arial" charset="0"/>
                <a:ea typeface="Arial" charset="0"/>
                <a:cs typeface="Arial" charset="0"/>
                <a:sym typeface="Cabin"/>
              </a:rPr>
              <a:t>Unit</a:t>
            </a:r>
          </a:p>
        </p:txBody>
      </p:sp>
      <p:sp>
        <p:nvSpPr>
          <p:cNvPr id="382" name="Shape 382">
            <a:extLst>
              <a:ext uri="{FF2B5EF4-FFF2-40B4-BE49-F238E27FC236}">
                <a16:creationId xmlns:a16="http://schemas.microsoft.com/office/drawing/2014/main" id="{BEC2A3B4-3255-A605-6884-6357781E4631}"/>
              </a:ext>
            </a:extLst>
          </p:cNvPr>
          <p:cNvSpPr txBox="1"/>
          <p:nvPr/>
        </p:nvSpPr>
        <p:spPr>
          <a:xfrm>
            <a:off x="5048250" y="3899978"/>
            <a:ext cx="1628775" cy="16001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Main</a:t>
            </a:r>
          </a:p>
          <a:p>
            <a:pPr algn="ctr">
              <a:buClr>
                <a:schemeClr val="lt1"/>
              </a:buClr>
              <a:buSzPct val="25000"/>
            </a:pPr>
            <a:r>
              <a:rPr lang="en-US" sz="2400">
                <a:solidFill>
                  <a:schemeClr val="lt1"/>
                </a:solidFill>
                <a:latin typeface="Arial" charset="0"/>
                <a:ea typeface="Arial" charset="0"/>
                <a:cs typeface="Arial" charset="0"/>
                <a:sym typeface="Cabin"/>
              </a:rPr>
              <a:t>Memory</a:t>
            </a:r>
          </a:p>
        </p:txBody>
      </p:sp>
      <p:sp>
        <p:nvSpPr>
          <p:cNvPr id="383" name="Shape 383">
            <a:extLst>
              <a:ext uri="{FF2B5EF4-FFF2-40B4-BE49-F238E27FC236}">
                <a16:creationId xmlns:a16="http://schemas.microsoft.com/office/drawing/2014/main" id="{BD0C38DB-60EB-1C70-35B9-FAE4F3AF2CAD}"/>
              </a:ext>
            </a:extLst>
          </p:cNvPr>
          <p:cNvSpPr txBox="1"/>
          <p:nvPr/>
        </p:nvSpPr>
        <p:spPr>
          <a:xfrm>
            <a:off x="8448676" y="2528378"/>
            <a:ext cx="1638299" cy="16382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Secondary</a:t>
            </a:r>
          </a:p>
          <a:p>
            <a:pPr algn="ctr">
              <a:buClr>
                <a:schemeClr val="lt1"/>
              </a:buClr>
              <a:buSzPct val="25000"/>
            </a:pPr>
            <a:r>
              <a:rPr lang="en-US" sz="2400">
                <a:solidFill>
                  <a:schemeClr val="lt1"/>
                </a:solidFill>
                <a:latin typeface="Arial" charset="0"/>
                <a:ea typeface="Arial" charset="0"/>
                <a:cs typeface="Arial" charset="0"/>
                <a:sym typeface="Cabin"/>
              </a:rPr>
              <a:t>Memory</a:t>
            </a:r>
          </a:p>
        </p:txBody>
      </p:sp>
      <p:cxnSp>
        <p:nvCxnSpPr>
          <p:cNvPr id="384" name="Shape 384">
            <a:extLst>
              <a:ext uri="{FF2B5EF4-FFF2-40B4-BE49-F238E27FC236}">
                <a16:creationId xmlns:a16="http://schemas.microsoft.com/office/drawing/2014/main" id="{3D05F8F3-43E2-FCBF-3576-DFD80B56B331}"/>
              </a:ext>
            </a:extLst>
          </p:cNvPr>
          <p:cNvCxnSpPr/>
          <p:nvPr/>
        </p:nvCxnSpPr>
        <p:spPr>
          <a:xfrm flipH="1">
            <a:off x="3773089" y="2392647"/>
            <a:ext cx="794147" cy="13096"/>
          </a:xfrm>
          <a:prstGeom prst="straightConnector1">
            <a:avLst/>
          </a:prstGeom>
          <a:noFill/>
          <a:ln w="88900" cap="rnd" cmpd="sng">
            <a:solidFill>
              <a:srgbClr val="FFFF00"/>
            </a:solidFill>
            <a:prstDash val="solid"/>
            <a:miter/>
            <a:headEnd type="stealth" w="med" len="med"/>
            <a:tailEnd type="stealth" w="med" len="med"/>
          </a:ln>
        </p:spPr>
      </p:cxnSp>
      <p:cxnSp>
        <p:nvCxnSpPr>
          <p:cNvPr id="385" name="Shape 385">
            <a:extLst>
              <a:ext uri="{FF2B5EF4-FFF2-40B4-BE49-F238E27FC236}">
                <a16:creationId xmlns:a16="http://schemas.microsoft.com/office/drawing/2014/main" id="{39AA0EBF-556A-FE30-6D8D-621FD6E697BF}"/>
              </a:ext>
            </a:extLst>
          </p:cNvPr>
          <p:cNvCxnSpPr/>
          <p:nvPr/>
        </p:nvCxnSpPr>
        <p:spPr>
          <a:xfrm rot="10800000">
            <a:off x="5543550" y="3130833"/>
            <a:ext cx="0" cy="728663"/>
          </a:xfrm>
          <a:prstGeom prst="straightConnector1">
            <a:avLst/>
          </a:prstGeom>
          <a:noFill/>
          <a:ln w="88900" cap="rnd" cmpd="sng">
            <a:solidFill>
              <a:srgbClr val="FFFF00"/>
            </a:solidFill>
            <a:prstDash val="solid"/>
            <a:miter/>
            <a:headEnd type="stealth" w="med" len="med"/>
            <a:tailEnd type="none" w="med" len="med"/>
          </a:ln>
        </p:spPr>
      </p:cxnSp>
      <p:cxnSp>
        <p:nvCxnSpPr>
          <p:cNvPr id="386" name="Shape 386">
            <a:extLst>
              <a:ext uri="{FF2B5EF4-FFF2-40B4-BE49-F238E27FC236}">
                <a16:creationId xmlns:a16="http://schemas.microsoft.com/office/drawing/2014/main" id="{2C205B8A-9B85-1E2C-8238-229AF225274A}"/>
              </a:ext>
            </a:extLst>
          </p:cNvPr>
          <p:cNvCxnSpPr/>
          <p:nvPr/>
        </p:nvCxnSpPr>
        <p:spPr>
          <a:xfrm>
            <a:off x="6259115" y="3143930"/>
            <a:ext cx="0" cy="689372"/>
          </a:xfrm>
          <a:prstGeom prst="straightConnector1">
            <a:avLst/>
          </a:prstGeom>
          <a:noFill/>
          <a:ln w="88900" cap="rnd" cmpd="sng">
            <a:solidFill>
              <a:srgbClr val="FFFF00"/>
            </a:solidFill>
            <a:prstDash val="solid"/>
            <a:miter/>
            <a:headEnd type="stealth" w="med" len="med"/>
            <a:tailEnd type="none" w="med" len="med"/>
          </a:ln>
        </p:spPr>
      </p:cxnSp>
      <p:cxnSp>
        <p:nvCxnSpPr>
          <p:cNvPr id="387" name="Shape 387">
            <a:extLst>
              <a:ext uri="{FF2B5EF4-FFF2-40B4-BE49-F238E27FC236}">
                <a16:creationId xmlns:a16="http://schemas.microsoft.com/office/drawing/2014/main" id="{E921F569-E046-0518-9A46-6A714DA5E469}"/>
              </a:ext>
            </a:extLst>
          </p:cNvPr>
          <p:cNvCxnSpPr/>
          <p:nvPr/>
        </p:nvCxnSpPr>
        <p:spPr>
          <a:xfrm flipH="1">
            <a:off x="7241382" y="2860562"/>
            <a:ext cx="1171574" cy="13096"/>
          </a:xfrm>
          <a:prstGeom prst="straightConnector1">
            <a:avLst/>
          </a:prstGeom>
          <a:noFill/>
          <a:ln w="88900" cap="rnd" cmpd="sng">
            <a:solidFill>
              <a:srgbClr val="FFFF00"/>
            </a:solidFill>
            <a:prstDash val="solid"/>
            <a:miter/>
            <a:headEnd type="stealth" w="med" len="med"/>
            <a:tailEnd type="none" w="med" len="med"/>
          </a:ln>
        </p:spPr>
      </p:cxnSp>
      <p:cxnSp>
        <p:nvCxnSpPr>
          <p:cNvPr id="388" name="Shape 388">
            <a:extLst>
              <a:ext uri="{FF2B5EF4-FFF2-40B4-BE49-F238E27FC236}">
                <a16:creationId xmlns:a16="http://schemas.microsoft.com/office/drawing/2014/main" id="{9C346725-4B05-FA99-020E-DCD7AD80B794}"/>
              </a:ext>
            </a:extLst>
          </p:cNvPr>
          <p:cNvCxnSpPr/>
          <p:nvPr/>
        </p:nvCxnSpPr>
        <p:spPr>
          <a:xfrm>
            <a:off x="7215187" y="3614228"/>
            <a:ext cx="1184672" cy="0"/>
          </a:xfrm>
          <a:prstGeom prst="straightConnector1">
            <a:avLst/>
          </a:prstGeom>
          <a:noFill/>
          <a:ln w="88900" cap="rnd" cmpd="sng">
            <a:solidFill>
              <a:srgbClr val="FFFF00"/>
            </a:solidFill>
            <a:prstDash val="solid"/>
            <a:miter/>
            <a:headEnd type="stealth" w="med" len="med"/>
            <a:tailEnd type="none" w="med" len="med"/>
          </a:ln>
        </p:spPr>
      </p:cxnSp>
      <p:sp>
        <p:nvSpPr>
          <p:cNvPr id="389" name="Shape 389">
            <a:extLst>
              <a:ext uri="{FF2B5EF4-FFF2-40B4-BE49-F238E27FC236}">
                <a16:creationId xmlns:a16="http://schemas.microsoft.com/office/drawing/2014/main" id="{DEBADDC2-08C3-EA58-75CA-9CF044460AD1}"/>
              </a:ext>
            </a:extLst>
          </p:cNvPr>
          <p:cNvSpPr txBox="1"/>
          <p:nvPr/>
        </p:nvSpPr>
        <p:spPr>
          <a:xfrm>
            <a:off x="9328546" y="723390"/>
            <a:ext cx="1539477" cy="857250"/>
          </a:xfrm>
          <a:prstGeom prst="rect">
            <a:avLst/>
          </a:prstGeom>
          <a:noFill/>
          <a:ln>
            <a:noFill/>
          </a:ln>
        </p:spPr>
        <p:txBody>
          <a:bodyPr lIns="0" tIns="0" rIns="0" bIns="0" anchor="ctr" anchorCtr="0">
            <a:noAutofit/>
          </a:bodyPr>
          <a:lstStyle/>
          <a:p>
            <a:pPr algn="ctr">
              <a:buClr>
                <a:schemeClr val="lt1"/>
              </a:buClr>
              <a:buSzPct val="25000"/>
            </a:pPr>
            <a:r>
              <a:rPr lang="en-US" sz="2700">
                <a:solidFill>
                  <a:schemeClr val="lt1"/>
                </a:solidFill>
                <a:latin typeface="Arial" charset="0"/>
                <a:ea typeface="Arial" charset="0"/>
                <a:cs typeface="Arial" charset="0"/>
                <a:sym typeface="Cabin"/>
              </a:rPr>
              <a:t>Generic</a:t>
            </a:r>
          </a:p>
          <a:p>
            <a:pPr algn="ctr">
              <a:buClr>
                <a:schemeClr val="lt1"/>
              </a:buClr>
              <a:buSzPct val="25000"/>
            </a:pPr>
            <a:r>
              <a:rPr lang="en-US" sz="2700">
                <a:solidFill>
                  <a:schemeClr val="lt1"/>
                </a:solidFill>
                <a:latin typeface="Arial" charset="0"/>
                <a:ea typeface="Arial" charset="0"/>
                <a:cs typeface="Arial" charset="0"/>
                <a:sym typeface="Cabin"/>
              </a:rPr>
              <a:t>Computer</a:t>
            </a:r>
          </a:p>
        </p:txBody>
      </p:sp>
      <p:sp>
        <p:nvSpPr>
          <p:cNvPr id="390" name="Shape 390">
            <a:extLst>
              <a:ext uri="{FF2B5EF4-FFF2-40B4-BE49-F238E27FC236}">
                <a16:creationId xmlns:a16="http://schemas.microsoft.com/office/drawing/2014/main" id="{91BA6577-6D5A-C076-5EAB-0ABF839DF54E}"/>
              </a:ext>
            </a:extLst>
          </p:cNvPr>
          <p:cNvSpPr/>
          <p:nvPr/>
        </p:nvSpPr>
        <p:spPr>
          <a:xfrm>
            <a:off x="6886575" y="832928"/>
            <a:ext cx="1352550" cy="952500"/>
          </a:xfrm>
          <a:prstGeom prst="wedgeEllipseCallout">
            <a:avLst>
              <a:gd name="adj1" fmla="val -64148"/>
              <a:gd name="adj2" fmla="val 74451"/>
            </a:avLst>
          </a:prstGeom>
          <a:blipFill rotWithShape="1">
            <a:blip r:embed="rId3">
              <a:alphaModFix/>
            </a:blip>
            <a:tile tx="0" ty="0" sx="100000" sy="100000" flip="none" algn="tl"/>
          </a:blipFill>
          <a:ln>
            <a:noFill/>
          </a:ln>
        </p:spPr>
        <p:txBody>
          <a:bodyPr lIns="0" tIns="0" rIns="0" bIns="0" anchor="ctr" anchorCtr="0">
            <a:noAutofit/>
          </a:bodyPr>
          <a:lstStyle/>
          <a:p>
            <a:pPr algn="ctr">
              <a:buClr>
                <a:srgbClr val="000000"/>
              </a:buClr>
              <a:buSzPct val="25000"/>
            </a:pPr>
            <a:r>
              <a:rPr lang="en-US" sz="1950">
                <a:solidFill>
                  <a:srgbClr val="000000"/>
                </a:solidFill>
                <a:latin typeface="Arial" charset="0"/>
                <a:ea typeface="Arial" charset="0"/>
                <a:cs typeface="Arial" charset="0"/>
                <a:sym typeface="Cabin"/>
              </a:rPr>
              <a:t>What</a:t>
            </a:r>
          </a:p>
          <a:p>
            <a:pPr algn="ctr">
              <a:buClr>
                <a:srgbClr val="000000"/>
              </a:buClr>
              <a:buSzPct val="25000"/>
            </a:pPr>
            <a:r>
              <a:rPr lang="en-US" sz="1950">
                <a:solidFill>
                  <a:srgbClr val="000000"/>
                </a:solidFill>
                <a:latin typeface="Arial" charset="0"/>
                <a:ea typeface="Arial" charset="0"/>
                <a:cs typeface="Arial" charset="0"/>
                <a:sym typeface="Cabin"/>
              </a:rPr>
              <a:t>Next?</a:t>
            </a:r>
          </a:p>
        </p:txBody>
      </p:sp>
      <p:pic>
        <p:nvPicPr>
          <p:cNvPr id="391" name="Shape 391" descr="A stick figure of a human alluding to the fact that our input is in the form of a program which we write and is loaded in to the main memory for execution.">
            <a:extLst>
              <a:ext uri="{FF2B5EF4-FFF2-40B4-BE49-F238E27FC236}">
                <a16:creationId xmlns:a16="http://schemas.microsoft.com/office/drawing/2014/main" id="{A97F28EC-7D2F-9199-62A9-B38EBF58B464}"/>
              </a:ext>
            </a:extLst>
          </p:cNvPr>
          <p:cNvPicPr preferRelativeResize="0"/>
          <p:nvPr/>
        </p:nvPicPr>
        <p:blipFill rotWithShape="1">
          <a:blip r:embed="rId4">
            <a:alphaModFix/>
          </a:blip>
          <a:srcRect/>
          <a:stretch/>
        </p:blipFill>
        <p:spPr>
          <a:xfrm>
            <a:off x="5161358" y="4080952"/>
            <a:ext cx="342900" cy="486965"/>
          </a:xfrm>
          <a:prstGeom prst="rect">
            <a:avLst/>
          </a:prstGeom>
          <a:noFill/>
          <a:ln>
            <a:noFill/>
          </a:ln>
        </p:spPr>
      </p:pic>
      <p:sp>
        <p:nvSpPr>
          <p:cNvPr id="16" name="Shape 407">
            <a:extLst>
              <a:ext uri="{FF2B5EF4-FFF2-40B4-BE49-F238E27FC236}">
                <a16:creationId xmlns:a16="http://schemas.microsoft.com/office/drawing/2014/main" id="{A3FA041A-20DB-981E-DAF6-576B851566CF}"/>
              </a:ext>
            </a:extLst>
          </p:cNvPr>
          <p:cNvSpPr txBox="1"/>
          <p:nvPr/>
        </p:nvSpPr>
        <p:spPr>
          <a:xfrm>
            <a:off x="9482138" y="5072063"/>
            <a:ext cx="1628775" cy="857250"/>
          </a:xfrm>
          <a:prstGeom prst="rect">
            <a:avLst/>
          </a:prstGeom>
          <a:noFill/>
          <a:ln>
            <a:noFill/>
          </a:ln>
        </p:spPr>
        <p:txBody>
          <a:bodyPr lIns="0" tIns="0" rIns="0" bIns="0" anchor="ctr" anchorCtr="0">
            <a:noAutofit/>
          </a:bodyPr>
          <a:lstStyle/>
          <a:p>
            <a:pPr algn="ctr">
              <a:buClr>
                <a:srgbClr val="008080"/>
              </a:buClr>
              <a:buSzPct val="25000"/>
            </a:pPr>
            <a:r>
              <a:rPr lang="en-US" sz="2700">
                <a:solidFill>
                  <a:schemeClr val="accent4"/>
                </a:solidFill>
                <a:latin typeface="Arial" charset="0"/>
                <a:ea typeface="Arial" charset="0"/>
                <a:cs typeface="Arial" charset="0"/>
                <a:sym typeface="Cabin"/>
              </a:rPr>
              <a:t>Machine</a:t>
            </a:r>
          </a:p>
          <a:p>
            <a:pPr algn="ctr">
              <a:buClr>
                <a:srgbClr val="008080"/>
              </a:buClr>
              <a:buSzPct val="25000"/>
            </a:pPr>
            <a:r>
              <a:rPr lang="en-US" sz="2700">
                <a:solidFill>
                  <a:schemeClr val="accent4"/>
                </a:solidFill>
                <a:latin typeface="Arial" charset="0"/>
                <a:ea typeface="Arial" charset="0"/>
                <a:cs typeface="Arial" charset="0"/>
                <a:sym typeface="Cabin"/>
              </a:rPr>
              <a:t>Language</a:t>
            </a:r>
          </a:p>
        </p:txBody>
      </p:sp>
      <p:sp>
        <p:nvSpPr>
          <p:cNvPr id="17" name="Shape 410">
            <a:extLst>
              <a:ext uri="{FF2B5EF4-FFF2-40B4-BE49-F238E27FC236}">
                <a16:creationId xmlns:a16="http://schemas.microsoft.com/office/drawing/2014/main" id="{E5C2F4CA-1609-C240-5608-DD3A92B002DB}"/>
              </a:ext>
            </a:extLst>
          </p:cNvPr>
          <p:cNvSpPr/>
          <p:nvPr/>
        </p:nvSpPr>
        <p:spPr>
          <a:xfrm>
            <a:off x="5753101" y="2971800"/>
            <a:ext cx="2076449" cy="952500"/>
          </a:xfrm>
          <a:prstGeom prst="wedgeEllipseCallout">
            <a:avLst>
              <a:gd name="adj1" fmla="val -23159"/>
              <a:gd name="adj2" fmla="val 71986"/>
            </a:avLst>
          </a:prstGeom>
          <a:solidFill>
            <a:schemeClr val="tx1">
              <a:lumMod val="75000"/>
            </a:schemeClr>
          </a:solidFill>
          <a:ln w="50800" cap="rnd" cmpd="sng">
            <a:solidFill>
              <a:srgbClr val="FF9900"/>
            </a:solidFill>
            <a:prstDash val="solid"/>
            <a:miter/>
            <a:headEnd type="none" w="med" len="med"/>
            <a:tailEnd type="none" w="med" len="med"/>
          </a:ln>
        </p:spPr>
        <p:txBody>
          <a:bodyPr lIns="0" tIns="0" rIns="0" bIns="0" anchor="ctr" anchorCtr="0">
            <a:noAutofit/>
          </a:bodyPr>
          <a:lstStyle/>
          <a:p>
            <a:pPr algn="ctr">
              <a:buClr>
                <a:srgbClr val="008080"/>
              </a:buClr>
              <a:buSzPct val="25000"/>
            </a:pPr>
            <a:r>
              <a:rPr lang="en-US" sz="1950" b="1" dirty="0">
                <a:solidFill>
                  <a:schemeClr val="accent4"/>
                </a:solidFill>
                <a:latin typeface="Courier"/>
                <a:ea typeface="Courier"/>
                <a:cs typeface="Courier"/>
                <a:sym typeface="Courier New"/>
              </a:rPr>
              <a:t>01001001</a:t>
            </a:r>
          </a:p>
          <a:p>
            <a:pPr algn="ctr">
              <a:buClr>
                <a:srgbClr val="008080"/>
              </a:buClr>
              <a:buSzPct val="25000"/>
            </a:pPr>
            <a:r>
              <a:rPr lang="en-US" sz="1950" b="1" dirty="0">
                <a:solidFill>
                  <a:schemeClr val="accent4"/>
                </a:solidFill>
                <a:latin typeface="Courier"/>
                <a:ea typeface="Courier"/>
                <a:cs typeface="Courier"/>
                <a:sym typeface="Courier New"/>
              </a:rPr>
              <a:t>00111001</a:t>
            </a:r>
          </a:p>
        </p:txBody>
      </p:sp>
    </p:spTree>
    <p:extLst>
      <p:ext uri="{BB962C8B-B14F-4D97-AF65-F5344CB8AC3E}">
        <p14:creationId xmlns:p14="http://schemas.microsoft.com/office/powerpoint/2010/main" val="328786132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1C45ACC-4C09-8AA3-9FDA-F46451483DE5}"/>
              </a:ext>
            </a:extLst>
          </p:cNvPr>
          <p:cNvSpPr/>
          <p:nvPr/>
        </p:nvSpPr>
        <p:spPr>
          <a:xfrm>
            <a:off x="6737680" y="1177880"/>
            <a:ext cx="4826644" cy="4004841"/>
          </a:xfrm>
          <a:prstGeom prst="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dirty="0"/>
              <a:t>CPU</a:t>
            </a:r>
          </a:p>
        </p:txBody>
      </p:sp>
      <p:sp>
        <p:nvSpPr>
          <p:cNvPr id="8" name="TextBox 7">
            <a:extLst>
              <a:ext uri="{FF2B5EF4-FFF2-40B4-BE49-F238E27FC236}">
                <a16:creationId xmlns:a16="http://schemas.microsoft.com/office/drawing/2014/main" id="{F7ADAEDD-4414-0783-928E-22D6A0D9A80A}"/>
              </a:ext>
            </a:extLst>
          </p:cNvPr>
          <p:cNvSpPr txBox="1"/>
          <p:nvPr/>
        </p:nvSpPr>
        <p:spPr>
          <a:xfrm>
            <a:off x="6412143" y="5458284"/>
            <a:ext cx="6094070" cy="369332"/>
          </a:xfrm>
          <a:prstGeom prst="rect">
            <a:avLst/>
          </a:prstGeom>
          <a:noFill/>
        </p:spPr>
        <p:txBody>
          <a:bodyPr wrap="square">
            <a:spAutoFit/>
          </a:bodyPr>
          <a:lstStyle/>
          <a:p>
            <a:r>
              <a:rPr lang="en-US" dirty="0"/>
              <a:t>https://</a:t>
            </a:r>
            <a:r>
              <a:rPr lang="en-US" dirty="0" err="1"/>
              <a:t>en.wikipedia.org</a:t>
            </a:r>
            <a:r>
              <a:rPr lang="en-US" dirty="0"/>
              <a:t>/wiki/</a:t>
            </a:r>
            <a:r>
              <a:rPr lang="en-US" dirty="0" err="1"/>
              <a:t>Central_processing_unit</a:t>
            </a:r>
            <a:endParaRPr lang="en-US" dirty="0"/>
          </a:p>
        </p:txBody>
      </p:sp>
      <p:sp>
        <p:nvSpPr>
          <p:cNvPr id="3" name="Rectangle 2">
            <a:extLst>
              <a:ext uri="{FF2B5EF4-FFF2-40B4-BE49-F238E27FC236}">
                <a16:creationId xmlns:a16="http://schemas.microsoft.com/office/drawing/2014/main" id="{BC3B2C9E-BC07-34ED-0965-AE6584D5C533}"/>
              </a:ext>
            </a:extLst>
          </p:cNvPr>
          <p:cNvSpPr/>
          <p:nvPr/>
        </p:nvSpPr>
        <p:spPr>
          <a:xfrm>
            <a:off x="6925288" y="1667770"/>
            <a:ext cx="1805650" cy="1099595"/>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Arithmetic / Logic Unit</a:t>
            </a:r>
          </a:p>
        </p:txBody>
      </p:sp>
      <p:sp>
        <p:nvSpPr>
          <p:cNvPr id="4" name="Rectangle 3">
            <a:extLst>
              <a:ext uri="{FF2B5EF4-FFF2-40B4-BE49-F238E27FC236}">
                <a16:creationId xmlns:a16="http://schemas.microsoft.com/office/drawing/2014/main" id="{B1AB0650-0738-B5C2-DA1F-5BD7550EE81A}"/>
              </a:ext>
            </a:extLst>
          </p:cNvPr>
          <p:cNvSpPr/>
          <p:nvPr/>
        </p:nvSpPr>
        <p:spPr>
          <a:xfrm>
            <a:off x="9510303" y="1667769"/>
            <a:ext cx="1805650" cy="1099595"/>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Registers</a:t>
            </a:r>
          </a:p>
        </p:txBody>
      </p:sp>
      <p:sp>
        <p:nvSpPr>
          <p:cNvPr id="5" name="Rectangle 4">
            <a:extLst>
              <a:ext uri="{FF2B5EF4-FFF2-40B4-BE49-F238E27FC236}">
                <a16:creationId xmlns:a16="http://schemas.microsoft.com/office/drawing/2014/main" id="{08A034B0-5CCB-4CA7-FF47-69968F72E932}"/>
              </a:ext>
            </a:extLst>
          </p:cNvPr>
          <p:cNvSpPr/>
          <p:nvPr/>
        </p:nvSpPr>
        <p:spPr>
          <a:xfrm>
            <a:off x="6925287" y="2991472"/>
            <a:ext cx="2908524" cy="686525"/>
          </a:xfrm>
          <a:prstGeom prst="rect">
            <a:avLst/>
          </a:prstGeom>
          <a:noFill/>
          <a:ln w="38100">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t>Control Logic</a:t>
            </a:r>
          </a:p>
        </p:txBody>
      </p:sp>
      <p:sp>
        <p:nvSpPr>
          <p:cNvPr id="9" name="Rectangle 8">
            <a:extLst>
              <a:ext uri="{FF2B5EF4-FFF2-40B4-BE49-F238E27FC236}">
                <a16:creationId xmlns:a16="http://schemas.microsoft.com/office/drawing/2014/main" id="{52857B6B-4487-3648-6533-E32CBDDBC6E3}"/>
              </a:ext>
            </a:extLst>
          </p:cNvPr>
          <p:cNvSpPr/>
          <p:nvPr/>
        </p:nvSpPr>
        <p:spPr>
          <a:xfrm>
            <a:off x="6925287" y="4369916"/>
            <a:ext cx="4390665" cy="530204"/>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Cache / Memory</a:t>
            </a:r>
          </a:p>
        </p:txBody>
      </p:sp>
      <p:sp>
        <p:nvSpPr>
          <p:cNvPr id="10" name="Left-Right Arrow 9">
            <a:extLst>
              <a:ext uri="{FF2B5EF4-FFF2-40B4-BE49-F238E27FC236}">
                <a16:creationId xmlns:a16="http://schemas.microsoft.com/office/drawing/2014/main" id="{F62F1DD0-3C8B-4C9D-B370-84EDE85F4DCA}"/>
              </a:ext>
            </a:extLst>
          </p:cNvPr>
          <p:cNvSpPr/>
          <p:nvPr/>
        </p:nvSpPr>
        <p:spPr>
          <a:xfrm>
            <a:off x="8842826" y="2136788"/>
            <a:ext cx="616352" cy="319086"/>
          </a:xfrm>
          <a:prstGeom prst="leftRight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Left-Right Arrow 11">
            <a:extLst>
              <a:ext uri="{FF2B5EF4-FFF2-40B4-BE49-F238E27FC236}">
                <a16:creationId xmlns:a16="http://schemas.microsoft.com/office/drawing/2014/main" id="{54275529-D260-EBF2-6916-C62C289BBDE5}"/>
              </a:ext>
            </a:extLst>
          </p:cNvPr>
          <p:cNvSpPr/>
          <p:nvPr/>
        </p:nvSpPr>
        <p:spPr>
          <a:xfrm rot="5400000">
            <a:off x="9799121" y="3335475"/>
            <a:ext cx="1414011" cy="462990"/>
          </a:xfrm>
          <a:prstGeom prst="leftRight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Down Arrow 12">
            <a:extLst>
              <a:ext uri="{FF2B5EF4-FFF2-40B4-BE49-F238E27FC236}">
                <a16:creationId xmlns:a16="http://schemas.microsoft.com/office/drawing/2014/main" id="{6790AEC7-12DD-229A-A515-4662B32F9EA4}"/>
              </a:ext>
            </a:extLst>
          </p:cNvPr>
          <p:cNvSpPr/>
          <p:nvPr/>
        </p:nvSpPr>
        <p:spPr>
          <a:xfrm rot="10800000">
            <a:off x="8541725" y="3743771"/>
            <a:ext cx="462988" cy="530203"/>
          </a:xfrm>
          <a:prstGeom prst="down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6D2BE5EE-EBC4-BCF4-75AE-278414558C62}"/>
              </a:ext>
            </a:extLst>
          </p:cNvPr>
          <p:cNvSpPr txBox="1"/>
          <p:nvPr/>
        </p:nvSpPr>
        <p:spPr>
          <a:xfrm>
            <a:off x="7076727" y="3840904"/>
            <a:ext cx="1291379" cy="369332"/>
          </a:xfrm>
          <a:prstGeom prst="rect">
            <a:avLst/>
          </a:prstGeom>
          <a:noFill/>
        </p:spPr>
        <p:txBody>
          <a:bodyPr wrap="none" rtlCol="0">
            <a:spAutoFit/>
          </a:bodyPr>
          <a:lstStyle/>
          <a:p>
            <a:r>
              <a:rPr lang="en-US" dirty="0">
                <a:solidFill>
                  <a:schemeClr val="bg1"/>
                </a:solidFill>
              </a:rPr>
              <a:t>Instructions</a:t>
            </a:r>
          </a:p>
        </p:txBody>
      </p:sp>
      <p:sp>
        <p:nvSpPr>
          <p:cNvPr id="15" name="TextBox 14">
            <a:extLst>
              <a:ext uri="{FF2B5EF4-FFF2-40B4-BE49-F238E27FC236}">
                <a16:creationId xmlns:a16="http://schemas.microsoft.com/office/drawing/2014/main" id="{C42218CA-2A30-0464-9283-18AF990BEF3F}"/>
              </a:ext>
            </a:extLst>
          </p:cNvPr>
          <p:cNvSpPr txBox="1"/>
          <p:nvPr/>
        </p:nvSpPr>
        <p:spPr>
          <a:xfrm>
            <a:off x="10695398" y="3383974"/>
            <a:ext cx="620554" cy="369332"/>
          </a:xfrm>
          <a:prstGeom prst="rect">
            <a:avLst/>
          </a:prstGeom>
          <a:noFill/>
        </p:spPr>
        <p:txBody>
          <a:bodyPr wrap="none" rtlCol="0">
            <a:spAutoFit/>
          </a:bodyPr>
          <a:lstStyle/>
          <a:p>
            <a:r>
              <a:rPr lang="en-US" dirty="0">
                <a:solidFill>
                  <a:schemeClr val="bg1"/>
                </a:solidFill>
              </a:rPr>
              <a:t>Data</a:t>
            </a:r>
          </a:p>
        </p:txBody>
      </p:sp>
      <p:sp>
        <p:nvSpPr>
          <p:cNvPr id="16" name="TextBox 15">
            <a:extLst>
              <a:ext uri="{FF2B5EF4-FFF2-40B4-BE49-F238E27FC236}">
                <a16:creationId xmlns:a16="http://schemas.microsoft.com/office/drawing/2014/main" id="{E73C8FE8-9137-6E85-4741-332F27F5169C}"/>
              </a:ext>
            </a:extLst>
          </p:cNvPr>
          <p:cNvSpPr txBox="1"/>
          <p:nvPr/>
        </p:nvSpPr>
        <p:spPr>
          <a:xfrm>
            <a:off x="8864187" y="1701682"/>
            <a:ext cx="620554" cy="369332"/>
          </a:xfrm>
          <a:prstGeom prst="rect">
            <a:avLst/>
          </a:prstGeom>
          <a:noFill/>
        </p:spPr>
        <p:txBody>
          <a:bodyPr wrap="none" rtlCol="0">
            <a:spAutoFit/>
          </a:bodyPr>
          <a:lstStyle/>
          <a:p>
            <a:r>
              <a:rPr lang="en-US" dirty="0">
                <a:solidFill>
                  <a:schemeClr val="bg1"/>
                </a:solidFill>
              </a:rPr>
              <a:t>Data</a:t>
            </a:r>
          </a:p>
        </p:txBody>
      </p:sp>
      <p:sp>
        <p:nvSpPr>
          <p:cNvPr id="25" name="Title 24">
            <a:extLst>
              <a:ext uri="{FF2B5EF4-FFF2-40B4-BE49-F238E27FC236}">
                <a16:creationId xmlns:a16="http://schemas.microsoft.com/office/drawing/2014/main" id="{161ACD7B-C935-EA2E-BAF0-22F691A06B2E}"/>
              </a:ext>
            </a:extLst>
          </p:cNvPr>
          <p:cNvSpPr>
            <a:spLocks noGrp="1"/>
          </p:cNvSpPr>
          <p:nvPr>
            <p:ph type="title"/>
          </p:nvPr>
        </p:nvSpPr>
        <p:spPr/>
        <p:txBody>
          <a:bodyPr/>
          <a:lstStyle/>
          <a:p>
            <a:r>
              <a:rPr lang="en-US" dirty="0"/>
              <a:t>Inside a CPU</a:t>
            </a:r>
          </a:p>
        </p:txBody>
      </p:sp>
      <p:sp>
        <p:nvSpPr>
          <p:cNvPr id="27" name="Content Placeholder 26">
            <a:extLst>
              <a:ext uri="{FF2B5EF4-FFF2-40B4-BE49-F238E27FC236}">
                <a16:creationId xmlns:a16="http://schemas.microsoft.com/office/drawing/2014/main" id="{F6963429-0DEF-F700-654C-EB18D3028C86}"/>
              </a:ext>
            </a:extLst>
          </p:cNvPr>
          <p:cNvSpPr>
            <a:spLocks noGrp="1"/>
          </p:cNvSpPr>
          <p:nvPr>
            <p:ph idx="1"/>
          </p:nvPr>
        </p:nvSpPr>
        <p:spPr>
          <a:xfrm>
            <a:off x="838200" y="1825625"/>
            <a:ext cx="4983388" cy="4351338"/>
          </a:xfrm>
        </p:spPr>
        <p:txBody>
          <a:bodyPr/>
          <a:lstStyle/>
          <a:p>
            <a:r>
              <a:rPr lang="en-US" dirty="0"/>
              <a:t>The ALU is circuits like adders</a:t>
            </a:r>
          </a:p>
          <a:p>
            <a:r>
              <a:rPr lang="en-US" dirty="0"/>
              <a:t>Registers are latches</a:t>
            </a:r>
          </a:p>
          <a:p>
            <a:r>
              <a:rPr lang="en-US" dirty="0"/>
              <a:t>Control logic and clock connect everything together</a:t>
            </a:r>
          </a:p>
          <a:p>
            <a:r>
              <a:rPr lang="en-US" dirty="0"/>
              <a:t>Instructions are taken from memory, decoded by the control logic which instructs the registers and ALU on what to do using wires, circuits and gates</a:t>
            </a:r>
          </a:p>
        </p:txBody>
      </p:sp>
      <p:sp>
        <p:nvSpPr>
          <p:cNvPr id="29" name="TextBox 28">
            <a:extLst>
              <a:ext uri="{FF2B5EF4-FFF2-40B4-BE49-F238E27FC236}">
                <a16:creationId xmlns:a16="http://schemas.microsoft.com/office/drawing/2014/main" id="{F2CCEA54-E055-0F18-7F80-AE55A4C52649}"/>
              </a:ext>
            </a:extLst>
          </p:cNvPr>
          <p:cNvSpPr txBox="1"/>
          <p:nvPr/>
        </p:nvSpPr>
        <p:spPr>
          <a:xfrm>
            <a:off x="8954869" y="3164370"/>
            <a:ext cx="684803" cy="369332"/>
          </a:xfrm>
          <a:prstGeom prst="rect">
            <a:avLst/>
          </a:prstGeom>
          <a:noFill/>
        </p:spPr>
        <p:txBody>
          <a:bodyPr wrap="none" rtlCol="0">
            <a:spAutoFit/>
          </a:bodyPr>
          <a:lstStyle/>
          <a:p>
            <a:r>
              <a:rPr lang="en-US" dirty="0">
                <a:solidFill>
                  <a:schemeClr val="bg1"/>
                </a:solidFill>
              </a:rPr>
              <a:t>Clock</a:t>
            </a:r>
          </a:p>
        </p:txBody>
      </p:sp>
    </p:spTree>
    <p:extLst>
      <p:ext uri="{BB962C8B-B14F-4D97-AF65-F5344CB8AC3E}">
        <p14:creationId xmlns:p14="http://schemas.microsoft.com/office/powerpoint/2010/main" val="238072076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8E305D-004C-16AD-4892-B2B29E92A30F}"/>
              </a:ext>
            </a:extLst>
          </p:cNvPr>
          <p:cNvSpPr>
            <a:spLocks noGrp="1"/>
          </p:cNvSpPr>
          <p:nvPr>
            <p:ph type="title"/>
          </p:nvPr>
        </p:nvSpPr>
        <p:spPr>
          <a:xfrm>
            <a:off x="838200" y="365125"/>
            <a:ext cx="5398827" cy="1325563"/>
          </a:xfrm>
        </p:spPr>
        <p:txBody>
          <a:bodyPr/>
          <a:lstStyle/>
          <a:p>
            <a:r>
              <a:rPr lang="en-US" dirty="0"/>
              <a:t>Foreshadowing..</a:t>
            </a:r>
          </a:p>
        </p:txBody>
      </p:sp>
      <p:sp>
        <p:nvSpPr>
          <p:cNvPr id="3" name="Content Placeholder 2">
            <a:extLst>
              <a:ext uri="{FF2B5EF4-FFF2-40B4-BE49-F238E27FC236}">
                <a16:creationId xmlns:a16="http://schemas.microsoft.com/office/drawing/2014/main" id="{7915A506-C7B5-C870-436B-9065988FBF56}"/>
              </a:ext>
            </a:extLst>
          </p:cNvPr>
          <p:cNvSpPr>
            <a:spLocks noGrp="1"/>
          </p:cNvSpPr>
          <p:nvPr>
            <p:ph idx="1"/>
          </p:nvPr>
        </p:nvSpPr>
        <p:spPr>
          <a:xfrm>
            <a:off x="838200" y="1902957"/>
            <a:ext cx="6040272" cy="3583443"/>
          </a:xfrm>
        </p:spPr>
        <p:txBody>
          <a:bodyPr>
            <a:normAutofit lnSpcReduction="10000"/>
          </a:bodyPr>
          <a:lstStyle/>
          <a:p>
            <a:r>
              <a:rPr lang="en-US" dirty="0"/>
              <a:t>Soon, we will design a simple CPU</a:t>
            </a:r>
          </a:p>
          <a:p>
            <a:pPr lvl="1"/>
            <a:r>
              <a:rPr lang="en-US" dirty="0"/>
              <a:t>CDC 8512 – Inspired by the Control Data Corporation 6500</a:t>
            </a:r>
          </a:p>
          <a:p>
            <a:r>
              <a:rPr lang="en-US" dirty="0"/>
              <a:t>It will have a complete architecture</a:t>
            </a:r>
          </a:p>
          <a:p>
            <a:r>
              <a:rPr lang="en-US" dirty="0"/>
              <a:t>It will have a completely defined machine language</a:t>
            </a:r>
          </a:p>
          <a:p>
            <a:r>
              <a:rPr lang="en-US" dirty="0"/>
              <a:t>We will write real programs in CDC 8512 machine code and run them in an emulator</a:t>
            </a:r>
          </a:p>
        </p:txBody>
      </p:sp>
      <p:sp>
        <p:nvSpPr>
          <p:cNvPr id="5" name="TextBox 4">
            <a:extLst>
              <a:ext uri="{FF2B5EF4-FFF2-40B4-BE49-F238E27FC236}">
                <a16:creationId xmlns:a16="http://schemas.microsoft.com/office/drawing/2014/main" id="{BDE99672-4636-BAA8-9D05-A4791901C9FE}"/>
              </a:ext>
            </a:extLst>
          </p:cNvPr>
          <p:cNvSpPr txBox="1"/>
          <p:nvPr/>
        </p:nvSpPr>
        <p:spPr>
          <a:xfrm>
            <a:off x="441396" y="5545633"/>
            <a:ext cx="7731457" cy="369332"/>
          </a:xfrm>
          <a:prstGeom prst="rect">
            <a:avLst/>
          </a:prstGeom>
          <a:noFill/>
        </p:spPr>
        <p:txBody>
          <a:bodyPr wrap="square">
            <a:spAutoFit/>
          </a:bodyPr>
          <a:lstStyle/>
          <a:p>
            <a:r>
              <a:rPr lang="en-US" dirty="0"/>
              <a:t>https://</a:t>
            </a:r>
            <a:r>
              <a:rPr lang="en-US" dirty="0" err="1"/>
              <a:t>en.wikipedia.org</a:t>
            </a:r>
            <a:r>
              <a:rPr lang="en-US" dirty="0"/>
              <a:t>/wiki/CDC_6000_series#Central_processor</a:t>
            </a:r>
          </a:p>
        </p:txBody>
      </p:sp>
      <p:pic>
        <p:nvPicPr>
          <p:cNvPr id="7" name="Picture 6" descr="A picture of a Control Data CDC6500 console with two round green screens and a keyboard.  It is about five feet wide.  It was built in the 1970s.">
            <a:extLst>
              <a:ext uri="{FF2B5EF4-FFF2-40B4-BE49-F238E27FC236}">
                <a16:creationId xmlns:a16="http://schemas.microsoft.com/office/drawing/2014/main" id="{A624CB3D-8856-F440-96EC-347C211B8097}"/>
              </a:ext>
            </a:extLst>
          </p:cNvPr>
          <p:cNvPicPr>
            <a:picLocks noChangeAspect="1"/>
          </p:cNvPicPr>
          <p:nvPr/>
        </p:nvPicPr>
        <p:blipFill>
          <a:blip r:embed="rId2"/>
          <a:stretch>
            <a:fillRect/>
          </a:stretch>
        </p:blipFill>
        <p:spPr>
          <a:xfrm>
            <a:off x="7088282" y="739041"/>
            <a:ext cx="4265518" cy="2379816"/>
          </a:xfrm>
          <a:prstGeom prst="rect">
            <a:avLst/>
          </a:prstGeom>
        </p:spPr>
      </p:pic>
      <p:pic>
        <p:nvPicPr>
          <p:cNvPr id="9" name="Picture 8" descr="A picture of a person from the Living Computer Musuem showing us some of the bays containing the computing logic for the CDC 6500.  There are four bays, each three feet wide by 1 foot deep and seven feet tall.">
            <a:extLst>
              <a:ext uri="{FF2B5EF4-FFF2-40B4-BE49-F238E27FC236}">
                <a16:creationId xmlns:a16="http://schemas.microsoft.com/office/drawing/2014/main" id="{BFC4ECE2-9687-5D21-4DC6-29E3308F251F}"/>
              </a:ext>
            </a:extLst>
          </p:cNvPr>
          <p:cNvPicPr>
            <a:picLocks noChangeAspect="1"/>
          </p:cNvPicPr>
          <p:nvPr/>
        </p:nvPicPr>
        <p:blipFill>
          <a:blip r:embed="rId3"/>
          <a:stretch>
            <a:fillRect/>
          </a:stretch>
        </p:blipFill>
        <p:spPr>
          <a:xfrm>
            <a:off x="7088282" y="3331125"/>
            <a:ext cx="4265518" cy="2399174"/>
          </a:xfrm>
          <a:prstGeom prst="rect">
            <a:avLst/>
          </a:prstGeom>
        </p:spPr>
      </p:pic>
    </p:spTree>
    <p:extLst>
      <p:ext uri="{BB962C8B-B14F-4D97-AF65-F5344CB8AC3E}">
        <p14:creationId xmlns:p14="http://schemas.microsoft.com/office/powerpoint/2010/main" val="88934404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23A765-3FEF-EA31-021F-31B1AF1844E8}"/>
              </a:ext>
            </a:extLst>
          </p:cNvPr>
          <p:cNvSpPr>
            <a:spLocks noGrp="1"/>
          </p:cNvSpPr>
          <p:nvPr>
            <p:ph type="title"/>
          </p:nvPr>
        </p:nvSpPr>
        <p:spPr/>
        <p:txBody>
          <a:bodyPr/>
          <a:lstStyle/>
          <a:p>
            <a:r>
              <a:rPr lang="en-US" dirty="0"/>
              <a:t>For now, we will build a simple CPU</a:t>
            </a:r>
          </a:p>
        </p:txBody>
      </p:sp>
      <p:sp>
        <p:nvSpPr>
          <p:cNvPr id="3" name="Content Placeholder 2">
            <a:extLst>
              <a:ext uri="{FF2B5EF4-FFF2-40B4-BE49-F238E27FC236}">
                <a16:creationId xmlns:a16="http://schemas.microsoft.com/office/drawing/2014/main" id="{781B6D2E-EC4A-EBE2-DEC1-D1575E4A8DAC}"/>
              </a:ext>
            </a:extLst>
          </p:cNvPr>
          <p:cNvSpPr>
            <a:spLocks noGrp="1"/>
          </p:cNvSpPr>
          <p:nvPr>
            <p:ph idx="1"/>
          </p:nvPr>
        </p:nvSpPr>
        <p:spPr/>
        <p:txBody>
          <a:bodyPr/>
          <a:lstStyle/>
          <a:p>
            <a:r>
              <a:rPr lang="en-US" dirty="0"/>
              <a:t>One 3-bit latch</a:t>
            </a:r>
          </a:p>
          <a:p>
            <a:r>
              <a:rPr lang="en-US" dirty="0"/>
              <a:t>Two machine language instructions</a:t>
            </a:r>
          </a:p>
          <a:p>
            <a:pPr lvl="1"/>
            <a:r>
              <a:rPr lang="en-US" dirty="0"/>
              <a:t>0 – Clear the latch</a:t>
            </a:r>
          </a:p>
          <a:p>
            <a:pPr lvl="1"/>
            <a:r>
              <a:rPr lang="en-US" dirty="0"/>
              <a:t>1 – Add 1 to the latch</a:t>
            </a:r>
          </a:p>
          <a:p>
            <a:r>
              <a:rPr lang="en-US" dirty="0"/>
              <a:t>It will have a 1 Hz clock and be capable of executing one instruction per second</a:t>
            </a:r>
          </a:p>
          <a:p>
            <a:r>
              <a:rPr lang="en-US" dirty="0"/>
              <a:t>We will build this CPU and run it in our emulator</a:t>
            </a:r>
          </a:p>
        </p:txBody>
      </p:sp>
    </p:spTree>
    <p:extLst>
      <p:ext uri="{BB962C8B-B14F-4D97-AF65-F5344CB8AC3E}">
        <p14:creationId xmlns:p14="http://schemas.microsoft.com/office/powerpoint/2010/main" val="367396133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7">
            <a:extLst>
              <a:ext uri="{FF2B5EF4-FFF2-40B4-BE49-F238E27FC236}">
                <a16:creationId xmlns:a16="http://schemas.microsoft.com/office/drawing/2014/main" id="{4737215F-6013-C1DD-55B0-C872F6C733B3}"/>
              </a:ext>
            </a:extLst>
          </p:cNvPr>
          <p:cNvSpPr>
            <a:spLocks noGrp="1"/>
          </p:cNvSpPr>
          <p:nvPr>
            <p:ph type="title"/>
          </p:nvPr>
        </p:nvSpPr>
        <p:spPr>
          <a:xfrm>
            <a:off x="630936" y="639520"/>
            <a:ext cx="3429000" cy="1719072"/>
          </a:xfrm>
        </p:spPr>
        <p:txBody>
          <a:bodyPr anchor="b">
            <a:normAutofit/>
          </a:bodyPr>
          <a:lstStyle/>
          <a:p>
            <a:r>
              <a:rPr lang="en-US" sz="5000"/>
              <a:t>Start with our counter</a:t>
            </a:r>
          </a:p>
        </p:txBody>
      </p:sp>
      <p:sp>
        <p:nvSpPr>
          <p:cNvPr id="16"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8">
            <a:extLst>
              <a:ext uri="{FF2B5EF4-FFF2-40B4-BE49-F238E27FC236}">
                <a16:creationId xmlns:a16="http://schemas.microsoft.com/office/drawing/2014/main" id="{EF1C0EFA-15C6-68EF-35F9-7518A5F5607F}"/>
              </a:ext>
            </a:extLst>
          </p:cNvPr>
          <p:cNvSpPr>
            <a:spLocks noGrp="1"/>
          </p:cNvSpPr>
          <p:nvPr>
            <p:ph idx="1"/>
          </p:nvPr>
        </p:nvSpPr>
        <p:spPr>
          <a:xfrm>
            <a:off x="630936" y="2807208"/>
            <a:ext cx="3429000" cy="3410712"/>
          </a:xfrm>
        </p:spPr>
        <p:txBody>
          <a:bodyPr anchor="t">
            <a:normAutofit/>
          </a:bodyPr>
          <a:lstStyle/>
          <a:p>
            <a:r>
              <a:rPr lang="en-US" sz="2200" dirty="0"/>
              <a:t>A latch feeds its stored value into one operand of an adder (clock low)</a:t>
            </a:r>
          </a:p>
          <a:p>
            <a:r>
              <a:rPr lang="en-US" sz="2200" dirty="0"/>
              <a:t>We hard-code the other adder input to be 1</a:t>
            </a:r>
          </a:p>
          <a:p>
            <a:r>
              <a:rPr lang="en-US" sz="2200" dirty="0"/>
              <a:t>We have a clock to tell the latch when to copy its new input to its internal state (clock high)</a:t>
            </a:r>
          </a:p>
        </p:txBody>
      </p:sp>
      <p:pic>
        <p:nvPicPr>
          <p:cNvPr id="5" name="Picture 4" descr="This is an improved version of the counter circuit from the previous section.  There is a 3-bit latch, a 3-bit adder.  The input of the adder is the output of the latch.  The other input for the adder is that hard-coded value for 1.  There is a 1 click per second clock automatically triggering the latch to do a copy its input into its external state.  What is different in this circuit are three AND gates.  The three outptus of the adder are touted to each of the three and gates.  The output of the and gates is routed to the input of the latch.  The second input of the three and gates is connected to an input labelled “instruction”.  The instruction is currently zero, the stored value in the latch is zero and the output of the adder is 1 beause it is adding 0+1.  We will use this circuit for the next few slides.">
            <a:extLst>
              <a:ext uri="{FF2B5EF4-FFF2-40B4-BE49-F238E27FC236}">
                <a16:creationId xmlns:a16="http://schemas.microsoft.com/office/drawing/2014/main" id="{3B4B5D77-762D-0159-06C5-7A83AD39F1B5}"/>
              </a:ext>
            </a:extLst>
          </p:cNvPr>
          <p:cNvPicPr>
            <a:picLocks noChangeAspect="1"/>
          </p:cNvPicPr>
          <p:nvPr/>
        </p:nvPicPr>
        <p:blipFill>
          <a:blip r:embed="rId2"/>
          <a:stretch>
            <a:fillRect/>
          </a:stretch>
        </p:blipFill>
        <p:spPr>
          <a:xfrm>
            <a:off x="4654296" y="1375143"/>
            <a:ext cx="6903720" cy="4107713"/>
          </a:xfrm>
          <a:prstGeom prst="rect">
            <a:avLst/>
          </a:prstGeom>
        </p:spPr>
      </p:pic>
    </p:spTree>
    <p:extLst>
      <p:ext uri="{BB962C8B-B14F-4D97-AF65-F5344CB8AC3E}">
        <p14:creationId xmlns:p14="http://schemas.microsoft.com/office/powerpoint/2010/main" val="170213436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71FD0D8-B632-DC65-C4F0-4AC35E8F8312}"/>
            </a:ext>
          </a:extLst>
        </p:cNvPr>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7">
            <a:extLst>
              <a:ext uri="{FF2B5EF4-FFF2-40B4-BE49-F238E27FC236}">
                <a16:creationId xmlns:a16="http://schemas.microsoft.com/office/drawing/2014/main" id="{2E18711D-4829-22A8-4F88-10E0813B623C}"/>
              </a:ext>
            </a:extLst>
          </p:cNvPr>
          <p:cNvSpPr>
            <a:spLocks noGrp="1"/>
          </p:cNvSpPr>
          <p:nvPr>
            <p:ph type="title"/>
          </p:nvPr>
        </p:nvSpPr>
        <p:spPr>
          <a:xfrm>
            <a:off x="630936" y="639520"/>
            <a:ext cx="3429000" cy="1719072"/>
          </a:xfrm>
        </p:spPr>
        <p:txBody>
          <a:bodyPr anchor="b">
            <a:normAutofit/>
          </a:bodyPr>
          <a:lstStyle/>
          <a:p>
            <a:r>
              <a:rPr lang="en-US" sz="5400"/>
              <a:t>Add control logic</a:t>
            </a:r>
          </a:p>
        </p:txBody>
      </p:sp>
      <p:sp>
        <p:nvSpPr>
          <p:cNvPr id="16" name="sketch line">
            <a:extLst>
              <a:ext uri="{FF2B5EF4-FFF2-40B4-BE49-F238E27FC236}">
                <a16:creationId xmlns:a16="http://schemas.microsoft.com/office/drawing/2014/main" id="{6357EC4F-235E-4222-A36F-C7878ACE37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8">
            <a:extLst>
              <a:ext uri="{FF2B5EF4-FFF2-40B4-BE49-F238E27FC236}">
                <a16:creationId xmlns:a16="http://schemas.microsoft.com/office/drawing/2014/main" id="{A3089D3A-092E-ABDB-897F-AA724312AEB3}"/>
              </a:ext>
            </a:extLst>
          </p:cNvPr>
          <p:cNvSpPr>
            <a:spLocks noGrp="1"/>
          </p:cNvSpPr>
          <p:nvPr>
            <p:ph idx="1"/>
          </p:nvPr>
        </p:nvSpPr>
        <p:spPr>
          <a:xfrm>
            <a:off x="630936" y="2807208"/>
            <a:ext cx="3429000" cy="3410712"/>
          </a:xfrm>
        </p:spPr>
        <p:txBody>
          <a:bodyPr anchor="t">
            <a:normAutofit lnSpcReduction="10000"/>
          </a:bodyPr>
          <a:lstStyle/>
          <a:p>
            <a:r>
              <a:rPr lang="en-US" sz="2200" dirty="0"/>
              <a:t>Have an instruction input</a:t>
            </a:r>
          </a:p>
          <a:p>
            <a:pPr lvl="1"/>
            <a:r>
              <a:rPr lang="en-US" sz="2200" dirty="0"/>
              <a:t>0 – Reset latch to zero</a:t>
            </a:r>
          </a:p>
          <a:p>
            <a:pPr lvl="1"/>
            <a:r>
              <a:rPr lang="en-US" sz="2200" dirty="0"/>
              <a:t>1 – Copy output of adder</a:t>
            </a:r>
          </a:p>
          <a:p>
            <a:r>
              <a:rPr lang="en-US" sz="2200" dirty="0"/>
              <a:t>The instruction is fed into three AND gates</a:t>
            </a:r>
          </a:p>
          <a:p>
            <a:r>
              <a:rPr lang="en-US" sz="2200" dirty="0"/>
              <a:t>The sum values also go into the AND gates</a:t>
            </a:r>
          </a:p>
          <a:p>
            <a:r>
              <a:rPr lang="en-US" sz="2200" dirty="0"/>
              <a:t>The output of the AND gates goes into the Latch</a:t>
            </a:r>
          </a:p>
        </p:txBody>
      </p:sp>
      <p:pic>
        <p:nvPicPr>
          <p:cNvPr id="5" name="Picture 4" descr="This is the same diagram highlighting the instruction input and AND gates and calling them “Control Logic” for this programmable CPU that we are building.">
            <a:extLst>
              <a:ext uri="{FF2B5EF4-FFF2-40B4-BE49-F238E27FC236}">
                <a16:creationId xmlns:a16="http://schemas.microsoft.com/office/drawing/2014/main" id="{D91BE9CB-F603-E701-69AD-615EC682BD9D}"/>
              </a:ext>
            </a:extLst>
          </p:cNvPr>
          <p:cNvPicPr>
            <a:picLocks noChangeAspect="1"/>
          </p:cNvPicPr>
          <p:nvPr/>
        </p:nvPicPr>
        <p:blipFill>
          <a:blip r:embed="rId2"/>
          <a:stretch>
            <a:fillRect/>
          </a:stretch>
        </p:blipFill>
        <p:spPr>
          <a:xfrm>
            <a:off x="4654296" y="1375143"/>
            <a:ext cx="6903720" cy="4107713"/>
          </a:xfrm>
          <a:prstGeom prst="rect">
            <a:avLst/>
          </a:prstGeom>
        </p:spPr>
      </p:pic>
      <p:sp>
        <p:nvSpPr>
          <p:cNvPr id="2" name="Rectangle 1">
            <a:extLst>
              <a:ext uri="{FF2B5EF4-FFF2-40B4-BE49-F238E27FC236}">
                <a16:creationId xmlns:a16="http://schemas.microsoft.com/office/drawing/2014/main" id="{3DC0943B-4CB5-28C5-C45F-DC25EDD36EFB}"/>
              </a:ext>
            </a:extLst>
          </p:cNvPr>
          <p:cNvSpPr/>
          <p:nvPr/>
        </p:nvSpPr>
        <p:spPr>
          <a:xfrm>
            <a:off x="4703214" y="1863969"/>
            <a:ext cx="2828117" cy="2672862"/>
          </a:xfrm>
          <a:prstGeom prst="rect">
            <a:avLst/>
          </a:prstGeom>
          <a:solidFill>
            <a:srgbClr val="4472C4">
              <a:alpha val="29412"/>
            </a:srgbClr>
          </a:solidFill>
        </p:spPr>
        <p:style>
          <a:lnRef idx="2">
            <a:schemeClr val="accent1">
              <a:shade val="15000"/>
            </a:schemeClr>
          </a:lnRef>
          <a:fillRef idx="1">
            <a:schemeClr val="accent1"/>
          </a:fillRef>
          <a:effectRef idx="0">
            <a:schemeClr val="accent1"/>
          </a:effectRef>
          <a:fontRef idx="minor">
            <a:schemeClr val="lt1"/>
          </a:fontRef>
        </p:style>
        <p:txBody>
          <a:bodyPr rtlCol="0" anchor="b"/>
          <a:lstStyle/>
          <a:p>
            <a:r>
              <a:rPr lang="en-US" sz="2400" dirty="0">
                <a:solidFill>
                  <a:schemeClr val="tx1"/>
                </a:solidFill>
              </a:rPr>
              <a:t>Control</a:t>
            </a:r>
          </a:p>
          <a:p>
            <a:r>
              <a:rPr lang="en-US" sz="2400" dirty="0">
                <a:solidFill>
                  <a:schemeClr val="tx1"/>
                </a:solidFill>
              </a:rPr>
              <a:t>Logic</a:t>
            </a:r>
          </a:p>
        </p:txBody>
      </p:sp>
    </p:spTree>
    <p:extLst>
      <p:ext uri="{BB962C8B-B14F-4D97-AF65-F5344CB8AC3E}">
        <p14:creationId xmlns:p14="http://schemas.microsoft.com/office/powerpoint/2010/main" val="81026139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B746DA-E4A5-8406-5103-949E4AC7CAA7}"/>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9633B71F-7348-A35B-96DF-1B8DA65FE650}"/>
              </a:ext>
            </a:extLst>
          </p:cNvPr>
          <p:cNvSpPr>
            <a:spLocks noGrp="1"/>
          </p:cNvSpPr>
          <p:nvPr>
            <p:ph type="title"/>
          </p:nvPr>
        </p:nvSpPr>
        <p:spPr>
          <a:xfrm>
            <a:off x="630935" y="639520"/>
            <a:ext cx="3776941" cy="1719072"/>
          </a:xfrm>
        </p:spPr>
        <p:txBody>
          <a:bodyPr anchor="b">
            <a:normAutofit/>
          </a:bodyPr>
          <a:lstStyle/>
          <a:p>
            <a:r>
              <a:rPr lang="en-US" sz="5400" dirty="0"/>
              <a:t>Instruction 0</a:t>
            </a:r>
          </a:p>
        </p:txBody>
      </p:sp>
      <p:sp>
        <p:nvSpPr>
          <p:cNvPr id="9" name="Content Placeholder 8">
            <a:extLst>
              <a:ext uri="{FF2B5EF4-FFF2-40B4-BE49-F238E27FC236}">
                <a16:creationId xmlns:a16="http://schemas.microsoft.com/office/drawing/2014/main" id="{FAFD11B5-5066-08F1-DBA5-42940AEC8ECF}"/>
              </a:ext>
            </a:extLst>
          </p:cNvPr>
          <p:cNvSpPr>
            <a:spLocks noGrp="1"/>
          </p:cNvSpPr>
          <p:nvPr>
            <p:ph idx="1"/>
          </p:nvPr>
        </p:nvSpPr>
        <p:spPr>
          <a:xfrm>
            <a:off x="630936" y="2807208"/>
            <a:ext cx="3429000" cy="3410712"/>
          </a:xfrm>
        </p:spPr>
        <p:txBody>
          <a:bodyPr anchor="t">
            <a:normAutofit/>
          </a:bodyPr>
          <a:lstStyle/>
          <a:p>
            <a:r>
              <a:rPr lang="en-US" sz="2200" dirty="0"/>
              <a:t>When instruction is zero, the output of the three AND gates is zero and the latch stays zero (reset)</a:t>
            </a:r>
          </a:p>
        </p:txBody>
      </p:sp>
      <p:pic>
        <p:nvPicPr>
          <p:cNvPr id="5" name="Picture 4" descr="In this example, the instruction is zero, the latch is zero, and the adder is 0+1 or 1.">
            <a:extLst>
              <a:ext uri="{FF2B5EF4-FFF2-40B4-BE49-F238E27FC236}">
                <a16:creationId xmlns:a16="http://schemas.microsoft.com/office/drawing/2014/main" id="{210BA001-2770-FAC5-6460-C759E53B2E56}"/>
              </a:ext>
            </a:extLst>
          </p:cNvPr>
          <p:cNvPicPr>
            <a:picLocks noChangeAspect="1"/>
          </p:cNvPicPr>
          <p:nvPr/>
        </p:nvPicPr>
        <p:blipFill>
          <a:blip r:embed="rId2"/>
          <a:stretch>
            <a:fillRect/>
          </a:stretch>
        </p:blipFill>
        <p:spPr>
          <a:xfrm>
            <a:off x="4654296" y="1375143"/>
            <a:ext cx="6903720" cy="4107713"/>
          </a:xfrm>
          <a:prstGeom prst="rect">
            <a:avLst/>
          </a:prstGeom>
        </p:spPr>
      </p:pic>
    </p:spTree>
    <p:extLst>
      <p:ext uri="{BB962C8B-B14F-4D97-AF65-F5344CB8AC3E}">
        <p14:creationId xmlns:p14="http://schemas.microsoft.com/office/powerpoint/2010/main" val="24020985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378"/>
        <p:cNvGrpSpPr/>
        <p:nvPr/>
      </p:nvGrpSpPr>
      <p:grpSpPr>
        <a:xfrm>
          <a:off x="0" y="0"/>
          <a:ext cx="0" cy="0"/>
          <a:chOff x="0" y="0"/>
          <a:chExt cx="0" cy="0"/>
        </a:xfrm>
      </p:grpSpPr>
      <p:sp>
        <p:nvSpPr>
          <p:cNvPr id="379" name="Shape 379"/>
          <p:cNvSpPr txBox="1"/>
          <p:nvPr/>
        </p:nvSpPr>
        <p:spPr>
          <a:xfrm>
            <a:off x="4572001" y="985328"/>
            <a:ext cx="2590799" cy="4867274"/>
          </a:xfrm>
          <a:prstGeom prst="rect">
            <a:avLst/>
          </a:prstGeom>
          <a:noFill/>
          <a:ln w="76200" cap="rnd" cmpd="sng">
            <a:solidFill>
              <a:srgbClr val="00FFFF"/>
            </a:solidFill>
            <a:prstDash val="solid"/>
            <a:miter/>
            <a:headEnd type="none" w="med" len="med"/>
            <a:tailEnd type="none" w="med" len="med"/>
          </a:ln>
        </p:spPr>
        <p:txBody>
          <a:bodyPr lIns="0" tIns="0" rIns="0" bIns="0" anchor="t" anchorCtr="0">
            <a:noAutofit/>
          </a:bodyPr>
          <a:lstStyle/>
          <a:p>
            <a:pPr>
              <a:spcBef>
                <a:spcPts val="750"/>
              </a:spcBef>
              <a:buClr>
                <a:srgbClr val="FF00FF"/>
              </a:buClr>
              <a:buSzPct val="25000"/>
            </a:pPr>
            <a:r>
              <a:rPr lang="en-US" sz="2400">
                <a:solidFill>
                  <a:srgbClr val="00FFFF"/>
                </a:solidFill>
                <a:latin typeface="Arial" charset="0"/>
                <a:ea typeface="Arial" charset="0"/>
                <a:cs typeface="Arial" charset="0"/>
                <a:sym typeface="Cabin"/>
              </a:rPr>
              <a:t>  Software</a:t>
            </a:r>
          </a:p>
        </p:txBody>
      </p:sp>
      <p:sp>
        <p:nvSpPr>
          <p:cNvPr id="380" name="Shape 380"/>
          <p:cNvSpPr txBox="1"/>
          <p:nvPr/>
        </p:nvSpPr>
        <p:spPr>
          <a:xfrm>
            <a:off x="2124076" y="1547303"/>
            <a:ext cx="1638299" cy="16382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Input</a:t>
            </a:r>
          </a:p>
          <a:p>
            <a:pPr algn="ctr">
              <a:buClr>
                <a:schemeClr val="lt1"/>
              </a:buClr>
              <a:buSzPct val="25000"/>
            </a:pPr>
            <a:r>
              <a:rPr lang="en-US" sz="2400">
                <a:solidFill>
                  <a:schemeClr val="lt1"/>
                </a:solidFill>
                <a:latin typeface="Arial" charset="0"/>
                <a:ea typeface="Arial" charset="0"/>
                <a:cs typeface="Arial" charset="0"/>
                <a:sym typeface="Cabin"/>
              </a:rPr>
              <a:t>and Output</a:t>
            </a:r>
          </a:p>
          <a:p>
            <a:pPr algn="ctr">
              <a:buClr>
                <a:schemeClr val="lt1"/>
              </a:buClr>
              <a:buSzPct val="25000"/>
            </a:pPr>
            <a:r>
              <a:rPr lang="en-US" sz="2400">
                <a:solidFill>
                  <a:schemeClr val="lt1"/>
                </a:solidFill>
                <a:latin typeface="Arial" charset="0"/>
                <a:ea typeface="Arial" charset="0"/>
                <a:cs typeface="Arial" charset="0"/>
                <a:sym typeface="Cabin"/>
              </a:rPr>
              <a:t>Devices</a:t>
            </a:r>
          </a:p>
        </p:txBody>
      </p:sp>
      <p:sp>
        <p:nvSpPr>
          <p:cNvPr id="381" name="Shape 381"/>
          <p:cNvSpPr txBox="1"/>
          <p:nvPr/>
        </p:nvSpPr>
        <p:spPr>
          <a:xfrm>
            <a:off x="5048251" y="1623503"/>
            <a:ext cx="1600199" cy="14858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Central</a:t>
            </a:r>
          </a:p>
          <a:p>
            <a:pPr algn="ctr">
              <a:buClr>
                <a:schemeClr val="lt1"/>
              </a:buClr>
              <a:buSzPct val="25000"/>
            </a:pPr>
            <a:r>
              <a:rPr lang="en-US" sz="2400">
                <a:solidFill>
                  <a:schemeClr val="lt1"/>
                </a:solidFill>
                <a:latin typeface="Arial" charset="0"/>
                <a:ea typeface="Arial" charset="0"/>
                <a:cs typeface="Arial" charset="0"/>
                <a:sym typeface="Cabin"/>
              </a:rPr>
              <a:t>Processing</a:t>
            </a:r>
          </a:p>
          <a:p>
            <a:pPr algn="ctr">
              <a:buClr>
                <a:schemeClr val="lt1"/>
              </a:buClr>
              <a:buSzPct val="25000"/>
            </a:pPr>
            <a:r>
              <a:rPr lang="en-US" sz="2400">
                <a:solidFill>
                  <a:schemeClr val="lt1"/>
                </a:solidFill>
                <a:latin typeface="Arial" charset="0"/>
                <a:ea typeface="Arial" charset="0"/>
                <a:cs typeface="Arial" charset="0"/>
                <a:sym typeface="Cabin"/>
              </a:rPr>
              <a:t>Unit</a:t>
            </a:r>
          </a:p>
        </p:txBody>
      </p:sp>
      <p:sp>
        <p:nvSpPr>
          <p:cNvPr id="382" name="Shape 382"/>
          <p:cNvSpPr txBox="1"/>
          <p:nvPr/>
        </p:nvSpPr>
        <p:spPr>
          <a:xfrm>
            <a:off x="5048250" y="3899978"/>
            <a:ext cx="1628775" cy="16001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Main</a:t>
            </a:r>
          </a:p>
          <a:p>
            <a:pPr algn="ctr">
              <a:buClr>
                <a:schemeClr val="lt1"/>
              </a:buClr>
              <a:buSzPct val="25000"/>
            </a:pPr>
            <a:r>
              <a:rPr lang="en-US" sz="2400">
                <a:solidFill>
                  <a:schemeClr val="lt1"/>
                </a:solidFill>
                <a:latin typeface="Arial" charset="0"/>
                <a:ea typeface="Arial" charset="0"/>
                <a:cs typeface="Arial" charset="0"/>
                <a:sym typeface="Cabin"/>
              </a:rPr>
              <a:t>Memory</a:t>
            </a:r>
          </a:p>
        </p:txBody>
      </p:sp>
      <p:sp>
        <p:nvSpPr>
          <p:cNvPr id="383" name="Shape 383"/>
          <p:cNvSpPr txBox="1"/>
          <p:nvPr/>
        </p:nvSpPr>
        <p:spPr>
          <a:xfrm>
            <a:off x="8448676" y="2528378"/>
            <a:ext cx="1638299" cy="16382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Secondary</a:t>
            </a:r>
          </a:p>
          <a:p>
            <a:pPr algn="ctr">
              <a:buClr>
                <a:schemeClr val="lt1"/>
              </a:buClr>
              <a:buSzPct val="25000"/>
            </a:pPr>
            <a:r>
              <a:rPr lang="en-US" sz="2400">
                <a:solidFill>
                  <a:schemeClr val="lt1"/>
                </a:solidFill>
                <a:latin typeface="Arial" charset="0"/>
                <a:ea typeface="Arial" charset="0"/>
                <a:cs typeface="Arial" charset="0"/>
                <a:sym typeface="Cabin"/>
              </a:rPr>
              <a:t>Memory</a:t>
            </a:r>
          </a:p>
        </p:txBody>
      </p:sp>
      <p:cxnSp>
        <p:nvCxnSpPr>
          <p:cNvPr id="384" name="Shape 384"/>
          <p:cNvCxnSpPr/>
          <p:nvPr/>
        </p:nvCxnSpPr>
        <p:spPr>
          <a:xfrm flipH="1">
            <a:off x="3773089" y="2392647"/>
            <a:ext cx="794147" cy="13096"/>
          </a:xfrm>
          <a:prstGeom prst="straightConnector1">
            <a:avLst/>
          </a:prstGeom>
          <a:noFill/>
          <a:ln w="88900" cap="rnd" cmpd="sng">
            <a:solidFill>
              <a:srgbClr val="FFFF00"/>
            </a:solidFill>
            <a:prstDash val="solid"/>
            <a:miter/>
            <a:headEnd type="stealth" w="med" len="med"/>
            <a:tailEnd type="stealth" w="med" len="med"/>
          </a:ln>
        </p:spPr>
      </p:cxnSp>
      <p:cxnSp>
        <p:nvCxnSpPr>
          <p:cNvPr id="385" name="Shape 385"/>
          <p:cNvCxnSpPr/>
          <p:nvPr/>
        </p:nvCxnSpPr>
        <p:spPr>
          <a:xfrm rot="10800000">
            <a:off x="5543550" y="3130833"/>
            <a:ext cx="0" cy="728663"/>
          </a:xfrm>
          <a:prstGeom prst="straightConnector1">
            <a:avLst/>
          </a:prstGeom>
          <a:noFill/>
          <a:ln w="88900" cap="rnd" cmpd="sng">
            <a:solidFill>
              <a:srgbClr val="FFFF00"/>
            </a:solidFill>
            <a:prstDash val="solid"/>
            <a:miter/>
            <a:headEnd type="stealth" w="med" len="med"/>
            <a:tailEnd type="none" w="med" len="med"/>
          </a:ln>
        </p:spPr>
      </p:cxnSp>
      <p:cxnSp>
        <p:nvCxnSpPr>
          <p:cNvPr id="386" name="Shape 386"/>
          <p:cNvCxnSpPr/>
          <p:nvPr/>
        </p:nvCxnSpPr>
        <p:spPr>
          <a:xfrm>
            <a:off x="6259115" y="3143930"/>
            <a:ext cx="0" cy="689372"/>
          </a:xfrm>
          <a:prstGeom prst="straightConnector1">
            <a:avLst/>
          </a:prstGeom>
          <a:noFill/>
          <a:ln w="88900" cap="rnd" cmpd="sng">
            <a:solidFill>
              <a:srgbClr val="FFFF00"/>
            </a:solidFill>
            <a:prstDash val="solid"/>
            <a:miter/>
            <a:headEnd type="stealth" w="med" len="med"/>
            <a:tailEnd type="none" w="med" len="med"/>
          </a:ln>
        </p:spPr>
      </p:cxnSp>
      <p:cxnSp>
        <p:nvCxnSpPr>
          <p:cNvPr id="387" name="Shape 387"/>
          <p:cNvCxnSpPr/>
          <p:nvPr/>
        </p:nvCxnSpPr>
        <p:spPr>
          <a:xfrm flipH="1">
            <a:off x="7241382" y="2860562"/>
            <a:ext cx="1171574" cy="13096"/>
          </a:xfrm>
          <a:prstGeom prst="straightConnector1">
            <a:avLst/>
          </a:prstGeom>
          <a:noFill/>
          <a:ln w="88900" cap="rnd" cmpd="sng">
            <a:solidFill>
              <a:srgbClr val="FFFF00"/>
            </a:solidFill>
            <a:prstDash val="solid"/>
            <a:miter/>
            <a:headEnd type="stealth" w="med" len="med"/>
            <a:tailEnd type="none" w="med" len="med"/>
          </a:ln>
        </p:spPr>
      </p:cxnSp>
      <p:cxnSp>
        <p:nvCxnSpPr>
          <p:cNvPr id="388" name="Shape 388"/>
          <p:cNvCxnSpPr/>
          <p:nvPr/>
        </p:nvCxnSpPr>
        <p:spPr>
          <a:xfrm>
            <a:off x="7215187" y="3614228"/>
            <a:ext cx="1184672" cy="0"/>
          </a:xfrm>
          <a:prstGeom prst="straightConnector1">
            <a:avLst/>
          </a:prstGeom>
          <a:noFill/>
          <a:ln w="88900" cap="rnd" cmpd="sng">
            <a:solidFill>
              <a:srgbClr val="FFFF00"/>
            </a:solidFill>
            <a:prstDash val="solid"/>
            <a:miter/>
            <a:headEnd type="stealth" w="med" len="med"/>
            <a:tailEnd type="none" w="med" len="med"/>
          </a:ln>
        </p:spPr>
      </p:cxnSp>
      <p:sp>
        <p:nvSpPr>
          <p:cNvPr id="389" name="Shape 389"/>
          <p:cNvSpPr txBox="1"/>
          <p:nvPr/>
        </p:nvSpPr>
        <p:spPr>
          <a:xfrm>
            <a:off x="9328546" y="723390"/>
            <a:ext cx="1539477" cy="857250"/>
          </a:xfrm>
          <a:prstGeom prst="rect">
            <a:avLst/>
          </a:prstGeom>
          <a:noFill/>
          <a:ln>
            <a:noFill/>
          </a:ln>
        </p:spPr>
        <p:txBody>
          <a:bodyPr lIns="0" tIns="0" rIns="0" bIns="0" anchor="ctr" anchorCtr="0">
            <a:noAutofit/>
          </a:bodyPr>
          <a:lstStyle/>
          <a:p>
            <a:pPr algn="ctr">
              <a:buClr>
                <a:schemeClr val="lt1"/>
              </a:buClr>
              <a:buSzPct val="25000"/>
            </a:pPr>
            <a:r>
              <a:rPr lang="en-US" sz="2700">
                <a:solidFill>
                  <a:schemeClr val="lt1"/>
                </a:solidFill>
                <a:latin typeface="Arial" charset="0"/>
                <a:ea typeface="Arial" charset="0"/>
                <a:cs typeface="Arial" charset="0"/>
                <a:sym typeface="Cabin"/>
              </a:rPr>
              <a:t>Generic</a:t>
            </a:r>
          </a:p>
          <a:p>
            <a:pPr algn="ctr">
              <a:buClr>
                <a:schemeClr val="lt1"/>
              </a:buClr>
              <a:buSzPct val="25000"/>
            </a:pPr>
            <a:r>
              <a:rPr lang="en-US" sz="2700">
                <a:solidFill>
                  <a:schemeClr val="lt1"/>
                </a:solidFill>
                <a:latin typeface="Arial" charset="0"/>
                <a:ea typeface="Arial" charset="0"/>
                <a:cs typeface="Arial" charset="0"/>
                <a:sym typeface="Cabin"/>
              </a:rPr>
              <a:t>Computer</a:t>
            </a:r>
          </a:p>
        </p:txBody>
      </p:sp>
      <p:sp>
        <p:nvSpPr>
          <p:cNvPr id="390" name="Shape 390"/>
          <p:cNvSpPr/>
          <p:nvPr/>
        </p:nvSpPr>
        <p:spPr>
          <a:xfrm>
            <a:off x="6886575" y="832928"/>
            <a:ext cx="1352550" cy="952500"/>
          </a:xfrm>
          <a:prstGeom prst="wedgeEllipseCallout">
            <a:avLst>
              <a:gd name="adj1" fmla="val -64148"/>
              <a:gd name="adj2" fmla="val 74451"/>
            </a:avLst>
          </a:prstGeom>
          <a:blipFill rotWithShape="1">
            <a:blip r:embed="rId3">
              <a:alphaModFix/>
            </a:blip>
            <a:tile tx="0" ty="0" sx="100000" sy="100000" flip="none" algn="tl"/>
          </a:blipFill>
          <a:ln>
            <a:noFill/>
          </a:ln>
        </p:spPr>
        <p:txBody>
          <a:bodyPr lIns="0" tIns="0" rIns="0" bIns="0" anchor="ctr" anchorCtr="0">
            <a:noAutofit/>
          </a:bodyPr>
          <a:lstStyle/>
          <a:p>
            <a:pPr algn="ctr">
              <a:buClr>
                <a:srgbClr val="000000"/>
              </a:buClr>
              <a:buSzPct val="25000"/>
            </a:pPr>
            <a:r>
              <a:rPr lang="en-US" sz="1950">
                <a:solidFill>
                  <a:srgbClr val="000000"/>
                </a:solidFill>
                <a:latin typeface="Arial" charset="0"/>
                <a:ea typeface="Arial" charset="0"/>
                <a:cs typeface="Arial" charset="0"/>
                <a:sym typeface="Cabin"/>
              </a:rPr>
              <a:t>What</a:t>
            </a:r>
          </a:p>
          <a:p>
            <a:pPr algn="ctr">
              <a:buClr>
                <a:srgbClr val="000000"/>
              </a:buClr>
              <a:buSzPct val="25000"/>
            </a:pPr>
            <a:r>
              <a:rPr lang="en-US" sz="1950">
                <a:solidFill>
                  <a:srgbClr val="000000"/>
                </a:solidFill>
                <a:latin typeface="Arial" charset="0"/>
                <a:ea typeface="Arial" charset="0"/>
                <a:cs typeface="Arial" charset="0"/>
                <a:sym typeface="Cabin"/>
              </a:rPr>
              <a:t>Next?</a:t>
            </a:r>
          </a:p>
        </p:txBody>
      </p:sp>
      <p:pic>
        <p:nvPicPr>
          <p:cNvPr id="391" name="Shape 391" descr="A stick figure of a human alluding to the fact that our input is in the form of a program which we write and is loaded in to the main memory for execution."/>
          <p:cNvPicPr preferRelativeResize="0"/>
          <p:nvPr/>
        </p:nvPicPr>
        <p:blipFill rotWithShape="1">
          <a:blip r:embed="rId4">
            <a:alphaModFix/>
          </a:blip>
          <a:srcRect/>
          <a:stretch/>
        </p:blipFill>
        <p:spPr>
          <a:xfrm>
            <a:off x="5161358" y="4080952"/>
            <a:ext cx="342900" cy="486965"/>
          </a:xfrm>
          <a:prstGeom prst="rect">
            <a:avLst/>
          </a:prstGeom>
          <a:noFill/>
          <a:ln>
            <a:noFill/>
          </a:ln>
        </p:spPr>
      </p:pic>
      <p:sp>
        <p:nvSpPr>
          <p:cNvPr id="392" name="Shape 392"/>
          <p:cNvSpPr/>
          <p:nvPr/>
        </p:nvSpPr>
        <p:spPr>
          <a:xfrm>
            <a:off x="5753101" y="3176078"/>
            <a:ext cx="2076449" cy="952500"/>
          </a:xfrm>
          <a:prstGeom prst="wedgeEllipseCallout">
            <a:avLst>
              <a:gd name="adj1" fmla="val -17963"/>
              <a:gd name="adj2" fmla="val 84303"/>
            </a:avLst>
          </a:prstGeom>
          <a:solidFill>
            <a:schemeClr val="tx1">
              <a:lumMod val="75000"/>
            </a:schemeClr>
          </a:solidFill>
          <a:ln w="50800" cap="rnd" cmpd="sng">
            <a:solidFill>
              <a:srgbClr val="FF9900"/>
            </a:solidFill>
            <a:prstDash val="solid"/>
            <a:miter/>
            <a:headEnd type="none" w="med" len="med"/>
            <a:tailEnd type="none" w="med" len="med"/>
          </a:ln>
        </p:spPr>
        <p:txBody>
          <a:bodyPr lIns="0" tIns="0" rIns="0" bIns="0" anchor="ctr" anchorCtr="0">
            <a:noAutofit/>
          </a:bodyPr>
          <a:lstStyle/>
          <a:p>
            <a:pPr algn="ctr">
              <a:buClr>
                <a:srgbClr val="00FF00"/>
              </a:buClr>
              <a:buSzPct val="25000"/>
            </a:pPr>
            <a:r>
              <a:rPr lang="en-US" sz="1950" dirty="0">
                <a:solidFill>
                  <a:srgbClr val="00FF00"/>
                </a:solidFill>
                <a:latin typeface="Arial" charset="0"/>
                <a:ea typeface="Arial" charset="0"/>
                <a:cs typeface="Arial" charset="0"/>
                <a:sym typeface="Cabin"/>
              </a:rPr>
              <a:t>if x&lt; 3: print</a:t>
            </a:r>
          </a:p>
        </p:txBody>
      </p:sp>
      <p:sp>
        <p:nvSpPr>
          <p:cNvPr id="2" name="TextBox 1">
            <a:extLst>
              <a:ext uri="{FF2B5EF4-FFF2-40B4-BE49-F238E27FC236}">
                <a16:creationId xmlns:a16="http://schemas.microsoft.com/office/drawing/2014/main" id="{AF3F1950-8399-AC84-8A82-F9FA697BE4A4}"/>
              </a:ext>
            </a:extLst>
          </p:cNvPr>
          <p:cNvSpPr txBox="1"/>
          <p:nvPr/>
        </p:nvSpPr>
        <p:spPr>
          <a:xfrm>
            <a:off x="7562850" y="4795179"/>
            <a:ext cx="4460132" cy="369332"/>
          </a:xfrm>
          <a:prstGeom prst="rect">
            <a:avLst/>
          </a:prstGeom>
          <a:noFill/>
        </p:spPr>
        <p:txBody>
          <a:bodyPr wrap="none" rtlCol="0">
            <a:spAutoFit/>
          </a:bodyPr>
          <a:lstStyle/>
          <a:p>
            <a:r>
              <a:rPr lang="en-US" dirty="0">
                <a:solidFill>
                  <a:schemeClr val="bg1"/>
                </a:solidFill>
              </a:rPr>
              <a:t>From: Python for Everybody (www.py4e.com)</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BF1F56-F312-9F6C-2360-B931483F398D}"/>
            </a:ext>
          </a:extLst>
        </p:cNvPr>
        <p:cNvGrpSpPr/>
        <p:nvPr/>
      </p:nvGrpSpPr>
      <p:grpSpPr>
        <a:xfrm>
          <a:off x="0" y="0"/>
          <a:ext cx="0" cy="0"/>
          <a:chOff x="0" y="0"/>
          <a:chExt cx="0" cy="0"/>
        </a:xfrm>
      </p:grpSpPr>
      <p:pic>
        <p:nvPicPr>
          <p:cNvPr id="2" name="Picture 1" descr="When the instruction is 1, all three of the AND gates pass the output of the adder to the input of the latch which is copied each time the clock goes high (once per second).  So as long as the clock is high the value in the latch increments once per second.  Thefigure is whshowing the latch with 3 and the adder with 4.">
            <a:extLst>
              <a:ext uri="{FF2B5EF4-FFF2-40B4-BE49-F238E27FC236}">
                <a16:creationId xmlns:a16="http://schemas.microsoft.com/office/drawing/2014/main" id="{6DF12A1F-E3D1-3279-542F-19711ACD1572}"/>
              </a:ext>
            </a:extLst>
          </p:cNvPr>
          <p:cNvPicPr>
            <a:picLocks noChangeAspect="1"/>
          </p:cNvPicPr>
          <p:nvPr/>
        </p:nvPicPr>
        <p:blipFill>
          <a:blip r:embed="rId2"/>
          <a:stretch>
            <a:fillRect/>
          </a:stretch>
        </p:blipFill>
        <p:spPr>
          <a:xfrm>
            <a:off x="4658251" y="1465806"/>
            <a:ext cx="6740000" cy="3983800"/>
          </a:xfrm>
          <a:prstGeom prst="rect">
            <a:avLst/>
          </a:prstGeom>
        </p:spPr>
      </p:pic>
      <p:sp>
        <p:nvSpPr>
          <p:cNvPr id="8" name="Title 7">
            <a:extLst>
              <a:ext uri="{FF2B5EF4-FFF2-40B4-BE49-F238E27FC236}">
                <a16:creationId xmlns:a16="http://schemas.microsoft.com/office/drawing/2014/main" id="{B4E09283-A659-5429-E3FB-8474510AE479}"/>
              </a:ext>
            </a:extLst>
          </p:cNvPr>
          <p:cNvSpPr>
            <a:spLocks noGrp="1"/>
          </p:cNvSpPr>
          <p:nvPr>
            <p:ph type="title"/>
          </p:nvPr>
        </p:nvSpPr>
        <p:spPr>
          <a:xfrm>
            <a:off x="630935" y="639520"/>
            <a:ext cx="3776941" cy="1719072"/>
          </a:xfrm>
        </p:spPr>
        <p:txBody>
          <a:bodyPr anchor="b">
            <a:normAutofit/>
          </a:bodyPr>
          <a:lstStyle/>
          <a:p>
            <a:r>
              <a:rPr lang="en-US" sz="5400" dirty="0"/>
              <a:t>Instruction 1</a:t>
            </a:r>
          </a:p>
        </p:txBody>
      </p:sp>
      <p:sp>
        <p:nvSpPr>
          <p:cNvPr id="9" name="Content Placeholder 8">
            <a:extLst>
              <a:ext uri="{FF2B5EF4-FFF2-40B4-BE49-F238E27FC236}">
                <a16:creationId xmlns:a16="http://schemas.microsoft.com/office/drawing/2014/main" id="{A31D1E79-EE6A-04EC-DB66-FBD40863E1F3}"/>
              </a:ext>
            </a:extLst>
          </p:cNvPr>
          <p:cNvSpPr>
            <a:spLocks noGrp="1"/>
          </p:cNvSpPr>
          <p:nvPr>
            <p:ph idx="1"/>
          </p:nvPr>
        </p:nvSpPr>
        <p:spPr>
          <a:xfrm>
            <a:off x="630936" y="2807208"/>
            <a:ext cx="3429000" cy="3410712"/>
          </a:xfrm>
        </p:spPr>
        <p:txBody>
          <a:bodyPr anchor="t">
            <a:normAutofit/>
          </a:bodyPr>
          <a:lstStyle/>
          <a:p>
            <a:r>
              <a:rPr lang="en-US" sz="2200" dirty="0"/>
              <a:t>When instruction is one, the sum values are passed to the latch inputs</a:t>
            </a:r>
          </a:p>
          <a:p>
            <a:r>
              <a:rPr lang="en-US" sz="2200" dirty="0"/>
              <a:t>And each clock rise/fall adds 1 to the latch value</a:t>
            </a:r>
          </a:p>
        </p:txBody>
      </p:sp>
    </p:spTree>
    <p:extLst>
      <p:ext uri="{BB962C8B-B14F-4D97-AF65-F5344CB8AC3E}">
        <p14:creationId xmlns:p14="http://schemas.microsoft.com/office/powerpoint/2010/main" val="20044335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281014-3CBD-E683-BE8A-E818B4822612}"/>
            </a:ext>
          </a:extLst>
        </p:cNvPr>
        <p:cNvGrpSpPr/>
        <p:nvPr/>
      </p:nvGrpSpPr>
      <p:grpSpPr>
        <a:xfrm>
          <a:off x="0" y="0"/>
          <a:ext cx="0" cy="0"/>
          <a:chOff x="0" y="0"/>
          <a:chExt cx="0" cy="0"/>
        </a:xfrm>
      </p:grpSpPr>
      <p:pic>
        <p:nvPicPr>
          <p:cNvPr id="5" name="Picture 4" descr="This shows our simple two instruction CPU executing instruction zero, resetting the latch to zero.">
            <a:extLst>
              <a:ext uri="{FF2B5EF4-FFF2-40B4-BE49-F238E27FC236}">
                <a16:creationId xmlns:a16="http://schemas.microsoft.com/office/drawing/2014/main" id="{9FC79E58-6114-2614-03FE-B2C5ED350BA5}"/>
              </a:ext>
            </a:extLst>
          </p:cNvPr>
          <p:cNvPicPr>
            <a:picLocks noChangeAspect="1"/>
          </p:cNvPicPr>
          <p:nvPr/>
        </p:nvPicPr>
        <p:blipFill>
          <a:blip r:embed="rId2"/>
          <a:stretch>
            <a:fillRect/>
          </a:stretch>
        </p:blipFill>
        <p:spPr>
          <a:xfrm>
            <a:off x="479926" y="552055"/>
            <a:ext cx="6150295" cy="3662294"/>
          </a:xfrm>
          <a:prstGeom prst="rect">
            <a:avLst/>
          </a:prstGeom>
        </p:spPr>
      </p:pic>
      <p:pic>
        <p:nvPicPr>
          <p:cNvPr id="7" name="Picture 6" descr="This shows our simple two instruction CPU executing instruction one, incrementing the Lathc by one once per second (our clock rate).">
            <a:extLst>
              <a:ext uri="{FF2B5EF4-FFF2-40B4-BE49-F238E27FC236}">
                <a16:creationId xmlns:a16="http://schemas.microsoft.com/office/drawing/2014/main" id="{7A1A82FF-EBD1-8CA3-EA77-952142CC49C6}"/>
              </a:ext>
            </a:extLst>
          </p:cNvPr>
          <p:cNvPicPr>
            <a:picLocks noChangeAspect="1"/>
          </p:cNvPicPr>
          <p:nvPr/>
        </p:nvPicPr>
        <p:blipFill>
          <a:blip r:embed="rId3"/>
          <a:stretch>
            <a:fillRect/>
          </a:stretch>
        </p:blipFill>
        <p:spPr>
          <a:xfrm>
            <a:off x="5918662" y="2074141"/>
            <a:ext cx="6150295" cy="3635244"/>
          </a:xfrm>
          <a:prstGeom prst="rect">
            <a:avLst/>
          </a:prstGeom>
        </p:spPr>
      </p:pic>
    </p:spTree>
    <p:extLst>
      <p:ext uri="{BB962C8B-B14F-4D97-AF65-F5344CB8AC3E}">
        <p14:creationId xmlns:p14="http://schemas.microsoft.com/office/powerpoint/2010/main" val="414726077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0D8D5B-558C-8660-62FD-9F288E22A731}"/>
            </a:ext>
          </a:extLst>
        </p:cNvPr>
        <p:cNvGrpSpPr/>
        <p:nvPr/>
      </p:nvGrpSpPr>
      <p:grpSpPr>
        <a:xfrm>
          <a:off x="0" y="0"/>
          <a:ext cx="0" cy="0"/>
          <a:chOff x="0" y="0"/>
          <a:chExt cx="0" cy="0"/>
        </a:xfrm>
      </p:grpSpPr>
      <p:pic>
        <p:nvPicPr>
          <p:cNvPr id="2" name="Picture 1" descr="This is showing our two-instruction computer running instruction 1, with the latch set to 2 and adder showing 4.">
            <a:extLst>
              <a:ext uri="{FF2B5EF4-FFF2-40B4-BE49-F238E27FC236}">
                <a16:creationId xmlns:a16="http://schemas.microsoft.com/office/drawing/2014/main" id="{23EEF610-9DA5-7B2A-2C3C-7C3CD6C2C22A}"/>
              </a:ext>
            </a:extLst>
          </p:cNvPr>
          <p:cNvPicPr>
            <a:picLocks noChangeAspect="1"/>
          </p:cNvPicPr>
          <p:nvPr/>
        </p:nvPicPr>
        <p:blipFill>
          <a:blip r:embed="rId2"/>
          <a:stretch>
            <a:fillRect/>
          </a:stretch>
        </p:blipFill>
        <p:spPr>
          <a:xfrm>
            <a:off x="4658251" y="1465806"/>
            <a:ext cx="6740000" cy="3983800"/>
          </a:xfrm>
          <a:prstGeom prst="rect">
            <a:avLst/>
          </a:prstGeom>
        </p:spPr>
      </p:pic>
      <p:sp>
        <p:nvSpPr>
          <p:cNvPr id="8" name="Title 7">
            <a:extLst>
              <a:ext uri="{FF2B5EF4-FFF2-40B4-BE49-F238E27FC236}">
                <a16:creationId xmlns:a16="http://schemas.microsoft.com/office/drawing/2014/main" id="{054FD587-3791-B9AE-044D-DD9C9A1D8B28}"/>
              </a:ext>
            </a:extLst>
          </p:cNvPr>
          <p:cNvSpPr>
            <a:spLocks noGrp="1"/>
          </p:cNvSpPr>
          <p:nvPr>
            <p:ph type="title"/>
          </p:nvPr>
        </p:nvSpPr>
        <p:spPr>
          <a:xfrm>
            <a:off x="630935" y="639520"/>
            <a:ext cx="3776941" cy="1719072"/>
          </a:xfrm>
        </p:spPr>
        <p:txBody>
          <a:bodyPr anchor="b">
            <a:normAutofit/>
          </a:bodyPr>
          <a:lstStyle/>
          <a:p>
            <a:r>
              <a:rPr lang="en-US" sz="5400" dirty="0"/>
              <a:t>What is missing?</a:t>
            </a:r>
          </a:p>
        </p:txBody>
      </p:sp>
      <p:sp>
        <p:nvSpPr>
          <p:cNvPr id="9" name="Content Placeholder 8">
            <a:extLst>
              <a:ext uri="{FF2B5EF4-FFF2-40B4-BE49-F238E27FC236}">
                <a16:creationId xmlns:a16="http://schemas.microsoft.com/office/drawing/2014/main" id="{A0F99480-475F-8621-B833-B95069C5E540}"/>
              </a:ext>
            </a:extLst>
          </p:cNvPr>
          <p:cNvSpPr>
            <a:spLocks noGrp="1"/>
          </p:cNvSpPr>
          <p:nvPr>
            <p:ph idx="1"/>
          </p:nvPr>
        </p:nvSpPr>
        <p:spPr>
          <a:xfrm>
            <a:off x="630936" y="2807208"/>
            <a:ext cx="3429000" cy="3410712"/>
          </a:xfrm>
        </p:spPr>
        <p:txBody>
          <a:bodyPr anchor="t">
            <a:normAutofit fontScale="92500"/>
          </a:bodyPr>
          <a:lstStyle/>
          <a:p>
            <a:r>
              <a:rPr lang="en-US" sz="2200" dirty="0"/>
              <a:t>The instructions are not being read from memory.</a:t>
            </a:r>
          </a:p>
          <a:p>
            <a:r>
              <a:rPr lang="en-US" sz="2200" dirty="0"/>
              <a:t>It is like there is a switch on the front of the computer and it chooses between the two instructions</a:t>
            </a:r>
          </a:p>
          <a:p>
            <a:r>
              <a:rPr lang="en-US" sz="2200" dirty="0"/>
              <a:t>We want a flexible sequence of many instructions executed one after another (a.k.a. Software)</a:t>
            </a:r>
          </a:p>
        </p:txBody>
      </p:sp>
    </p:spTree>
    <p:extLst>
      <p:ext uri="{BB962C8B-B14F-4D97-AF65-F5344CB8AC3E}">
        <p14:creationId xmlns:p14="http://schemas.microsoft.com/office/powerpoint/2010/main" val="23373135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E12572B-83F7-92C7-46C8-1797C187959A}"/>
              </a:ext>
            </a:extLst>
          </p:cNvPr>
          <p:cNvSpPr>
            <a:spLocks noGrp="1"/>
          </p:cNvSpPr>
          <p:nvPr>
            <p:ph type="title"/>
          </p:nvPr>
        </p:nvSpPr>
        <p:spPr/>
        <p:txBody>
          <a:bodyPr/>
          <a:lstStyle/>
          <a:p>
            <a:r>
              <a:rPr lang="en-US" dirty="0"/>
              <a:t>Stored Sequences </a:t>
            </a:r>
            <a:r>
              <a:rPr lang="en-US"/>
              <a:t>of Instructions</a:t>
            </a:r>
            <a:endParaRPr lang="en-US" dirty="0"/>
          </a:p>
        </p:txBody>
      </p:sp>
      <p:sp>
        <p:nvSpPr>
          <p:cNvPr id="5" name="Text Placeholder 4">
            <a:extLst>
              <a:ext uri="{FF2B5EF4-FFF2-40B4-BE49-F238E27FC236}">
                <a16:creationId xmlns:a16="http://schemas.microsoft.com/office/drawing/2014/main" id="{B80FFE76-4408-4AB8-0FC1-14C16887B26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82569052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735FFB-106F-A723-E28E-067A8255B551}"/>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816DB1C8-024E-43B7-8FE3-96419B201922}"/>
              </a:ext>
            </a:extLst>
          </p:cNvPr>
          <p:cNvSpPr/>
          <p:nvPr/>
        </p:nvSpPr>
        <p:spPr>
          <a:xfrm>
            <a:off x="6737680" y="1177880"/>
            <a:ext cx="4826644" cy="4004841"/>
          </a:xfrm>
          <a:prstGeom prst="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dirty="0"/>
              <a:t>CPU</a:t>
            </a:r>
          </a:p>
        </p:txBody>
      </p:sp>
      <p:sp>
        <p:nvSpPr>
          <p:cNvPr id="3" name="Rectangle 2">
            <a:extLst>
              <a:ext uri="{FF2B5EF4-FFF2-40B4-BE49-F238E27FC236}">
                <a16:creationId xmlns:a16="http://schemas.microsoft.com/office/drawing/2014/main" id="{013EE36F-D017-E862-9E78-BACBE4865EC0}"/>
              </a:ext>
            </a:extLst>
          </p:cNvPr>
          <p:cNvSpPr/>
          <p:nvPr/>
        </p:nvSpPr>
        <p:spPr>
          <a:xfrm>
            <a:off x="6925288" y="1667770"/>
            <a:ext cx="1805650" cy="1099595"/>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dirty="0"/>
              <a:t>ALU</a:t>
            </a:r>
          </a:p>
        </p:txBody>
      </p:sp>
      <p:sp>
        <p:nvSpPr>
          <p:cNvPr id="4" name="Rectangle 3">
            <a:extLst>
              <a:ext uri="{FF2B5EF4-FFF2-40B4-BE49-F238E27FC236}">
                <a16:creationId xmlns:a16="http://schemas.microsoft.com/office/drawing/2014/main" id="{7C00D2B8-A4BD-80AA-6E14-D5AA6D1C6B78}"/>
              </a:ext>
            </a:extLst>
          </p:cNvPr>
          <p:cNvSpPr/>
          <p:nvPr/>
        </p:nvSpPr>
        <p:spPr>
          <a:xfrm>
            <a:off x="9510303" y="1667769"/>
            <a:ext cx="1805650" cy="1099595"/>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dirty="0"/>
              <a:t>Registers</a:t>
            </a:r>
          </a:p>
        </p:txBody>
      </p:sp>
      <p:sp>
        <p:nvSpPr>
          <p:cNvPr id="5" name="Rectangle 4">
            <a:extLst>
              <a:ext uri="{FF2B5EF4-FFF2-40B4-BE49-F238E27FC236}">
                <a16:creationId xmlns:a16="http://schemas.microsoft.com/office/drawing/2014/main" id="{E5B99DBA-4F66-C655-00E9-14455EF9BEA6}"/>
              </a:ext>
            </a:extLst>
          </p:cNvPr>
          <p:cNvSpPr/>
          <p:nvPr/>
        </p:nvSpPr>
        <p:spPr>
          <a:xfrm>
            <a:off x="6925286" y="2991472"/>
            <a:ext cx="3806881" cy="686525"/>
          </a:xfrm>
          <a:prstGeom prst="rect">
            <a:avLst/>
          </a:prstGeom>
          <a:noFill/>
          <a:ln w="38100">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dirty="0"/>
          </a:p>
        </p:txBody>
      </p:sp>
      <p:sp>
        <p:nvSpPr>
          <p:cNvPr id="9" name="Rectangle 8">
            <a:extLst>
              <a:ext uri="{FF2B5EF4-FFF2-40B4-BE49-F238E27FC236}">
                <a16:creationId xmlns:a16="http://schemas.microsoft.com/office/drawing/2014/main" id="{A38611CC-B363-D55E-4195-B3D302BAE937}"/>
              </a:ext>
            </a:extLst>
          </p:cNvPr>
          <p:cNvSpPr/>
          <p:nvPr/>
        </p:nvSpPr>
        <p:spPr>
          <a:xfrm>
            <a:off x="6925287" y="4369916"/>
            <a:ext cx="4390665" cy="530204"/>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Cache / Memory</a:t>
            </a:r>
          </a:p>
        </p:txBody>
      </p:sp>
      <p:sp>
        <p:nvSpPr>
          <p:cNvPr id="10" name="Left-Right Arrow 9">
            <a:extLst>
              <a:ext uri="{FF2B5EF4-FFF2-40B4-BE49-F238E27FC236}">
                <a16:creationId xmlns:a16="http://schemas.microsoft.com/office/drawing/2014/main" id="{C34E2298-7CA1-3C11-B88C-DF035886F38D}"/>
              </a:ext>
            </a:extLst>
          </p:cNvPr>
          <p:cNvSpPr/>
          <p:nvPr/>
        </p:nvSpPr>
        <p:spPr>
          <a:xfrm>
            <a:off x="8842826" y="2136788"/>
            <a:ext cx="616352" cy="319086"/>
          </a:xfrm>
          <a:prstGeom prst="leftRight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Left-Right Arrow 11">
            <a:extLst>
              <a:ext uri="{FF2B5EF4-FFF2-40B4-BE49-F238E27FC236}">
                <a16:creationId xmlns:a16="http://schemas.microsoft.com/office/drawing/2014/main" id="{E03CC3A1-C991-E2D1-DDBA-44F325A31CED}"/>
              </a:ext>
            </a:extLst>
          </p:cNvPr>
          <p:cNvSpPr/>
          <p:nvPr/>
        </p:nvSpPr>
        <p:spPr>
          <a:xfrm rot="5400000">
            <a:off x="10377451" y="3335474"/>
            <a:ext cx="1414011" cy="462990"/>
          </a:xfrm>
          <a:prstGeom prst="leftRight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Down Arrow 12">
            <a:extLst>
              <a:ext uri="{FF2B5EF4-FFF2-40B4-BE49-F238E27FC236}">
                <a16:creationId xmlns:a16="http://schemas.microsoft.com/office/drawing/2014/main" id="{5BA2A1CF-7614-F6A8-69E3-F807FBBDA848}"/>
              </a:ext>
            </a:extLst>
          </p:cNvPr>
          <p:cNvSpPr/>
          <p:nvPr/>
        </p:nvSpPr>
        <p:spPr>
          <a:xfrm rot="10800000">
            <a:off x="8541725" y="3743771"/>
            <a:ext cx="462988" cy="530203"/>
          </a:xfrm>
          <a:prstGeom prst="down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8900782D-1C5E-1392-8564-2F8E7A11FADF}"/>
              </a:ext>
            </a:extLst>
          </p:cNvPr>
          <p:cNvSpPr txBox="1"/>
          <p:nvPr/>
        </p:nvSpPr>
        <p:spPr>
          <a:xfrm>
            <a:off x="7076727" y="3840904"/>
            <a:ext cx="1291379" cy="369332"/>
          </a:xfrm>
          <a:prstGeom prst="rect">
            <a:avLst/>
          </a:prstGeom>
          <a:noFill/>
        </p:spPr>
        <p:txBody>
          <a:bodyPr wrap="none" rtlCol="0">
            <a:spAutoFit/>
          </a:bodyPr>
          <a:lstStyle/>
          <a:p>
            <a:r>
              <a:rPr lang="en-US" dirty="0">
                <a:solidFill>
                  <a:schemeClr val="bg1"/>
                </a:solidFill>
              </a:rPr>
              <a:t>Instructions</a:t>
            </a:r>
          </a:p>
        </p:txBody>
      </p:sp>
      <p:sp>
        <p:nvSpPr>
          <p:cNvPr id="16" name="TextBox 15">
            <a:extLst>
              <a:ext uri="{FF2B5EF4-FFF2-40B4-BE49-F238E27FC236}">
                <a16:creationId xmlns:a16="http://schemas.microsoft.com/office/drawing/2014/main" id="{0200AF03-76BF-6440-6951-0A28CD5EDBF1}"/>
              </a:ext>
            </a:extLst>
          </p:cNvPr>
          <p:cNvSpPr txBox="1"/>
          <p:nvPr/>
        </p:nvSpPr>
        <p:spPr>
          <a:xfrm>
            <a:off x="8864187" y="1701682"/>
            <a:ext cx="620554" cy="369332"/>
          </a:xfrm>
          <a:prstGeom prst="rect">
            <a:avLst/>
          </a:prstGeom>
          <a:noFill/>
        </p:spPr>
        <p:txBody>
          <a:bodyPr wrap="none" rtlCol="0">
            <a:spAutoFit/>
          </a:bodyPr>
          <a:lstStyle/>
          <a:p>
            <a:r>
              <a:rPr lang="en-US" dirty="0">
                <a:solidFill>
                  <a:schemeClr val="bg1"/>
                </a:solidFill>
              </a:rPr>
              <a:t>Data</a:t>
            </a:r>
          </a:p>
        </p:txBody>
      </p:sp>
      <p:sp>
        <p:nvSpPr>
          <p:cNvPr id="25" name="Title 24">
            <a:extLst>
              <a:ext uri="{FF2B5EF4-FFF2-40B4-BE49-F238E27FC236}">
                <a16:creationId xmlns:a16="http://schemas.microsoft.com/office/drawing/2014/main" id="{F6341351-16C8-A611-C823-72C3F0CC9477}"/>
              </a:ext>
            </a:extLst>
          </p:cNvPr>
          <p:cNvSpPr>
            <a:spLocks noGrp="1"/>
          </p:cNvSpPr>
          <p:nvPr>
            <p:ph type="title"/>
          </p:nvPr>
        </p:nvSpPr>
        <p:spPr/>
        <p:txBody>
          <a:bodyPr>
            <a:normAutofit/>
          </a:bodyPr>
          <a:lstStyle/>
          <a:p>
            <a:r>
              <a:rPr lang="en-US" sz="3600" dirty="0"/>
              <a:t>Fetch-Decode-Execute-Cycle</a:t>
            </a:r>
          </a:p>
        </p:txBody>
      </p:sp>
      <p:sp>
        <p:nvSpPr>
          <p:cNvPr id="27" name="Content Placeholder 26">
            <a:extLst>
              <a:ext uri="{FF2B5EF4-FFF2-40B4-BE49-F238E27FC236}">
                <a16:creationId xmlns:a16="http://schemas.microsoft.com/office/drawing/2014/main" id="{CCBE6801-0242-BCB1-773B-CF7599763794}"/>
              </a:ext>
            </a:extLst>
          </p:cNvPr>
          <p:cNvSpPr>
            <a:spLocks noGrp="1"/>
          </p:cNvSpPr>
          <p:nvPr>
            <p:ph idx="1"/>
          </p:nvPr>
        </p:nvSpPr>
        <p:spPr>
          <a:xfrm>
            <a:off x="838200" y="1825625"/>
            <a:ext cx="4983388" cy="4351338"/>
          </a:xfrm>
        </p:spPr>
        <p:txBody>
          <a:bodyPr>
            <a:normAutofit fontScale="92500" lnSpcReduction="10000"/>
          </a:bodyPr>
          <a:lstStyle/>
          <a:p>
            <a:r>
              <a:rPr lang="en-US" dirty="0"/>
              <a:t>Program Counter (PC) Register – Address of the next machine code instruction</a:t>
            </a:r>
          </a:p>
          <a:p>
            <a:r>
              <a:rPr lang="en-US" dirty="0"/>
              <a:t>Current Instruction Register (CIR)</a:t>
            </a:r>
          </a:p>
          <a:p>
            <a:r>
              <a:rPr lang="en-US" dirty="0"/>
              <a:t>The decoder looks at the bits of the CIR and using gates activates the correct ALU Element and  register</a:t>
            </a:r>
          </a:p>
          <a:p>
            <a:r>
              <a:rPr lang="en-US" dirty="0"/>
              <a:t>The Clock tells the logic when to compute and when to copy results back to the register</a:t>
            </a:r>
          </a:p>
        </p:txBody>
      </p:sp>
      <p:sp>
        <p:nvSpPr>
          <p:cNvPr id="6" name="Rectangle 5">
            <a:extLst>
              <a:ext uri="{FF2B5EF4-FFF2-40B4-BE49-F238E27FC236}">
                <a16:creationId xmlns:a16="http://schemas.microsoft.com/office/drawing/2014/main" id="{0F4DC4E2-F199-7506-423B-B8E39509D59C}"/>
              </a:ext>
            </a:extLst>
          </p:cNvPr>
          <p:cNvSpPr/>
          <p:nvPr/>
        </p:nvSpPr>
        <p:spPr>
          <a:xfrm>
            <a:off x="7076727" y="2071014"/>
            <a:ext cx="671610" cy="239049"/>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B09BAF98-2B20-7F2D-7966-DAC1AB046179}"/>
              </a:ext>
            </a:extLst>
          </p:cNvPr>
          <p:cNvSpPr/>
          <p:nvPr/>
        </p:nvSpPr>
        <p:spPr>
          <a:xfrm>
            <a:off x="7211594" y="3180300"/>
            <a:ext cx="916483" cy="342402"/>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PC</a:t>
            </a:r>
          </a:p>
        </p:txBody>
      </p:sp>
      <p:sp>
        <p:nvSpPr>
          <p:cNvPr id="11" name="Rectangle 10">
            <a:extLst>
              <a:ext uri="{FF2B5EF4-FFF2-40B4-BE49-F238E27FC236}">
                <a16:creationId xmlns:a16="http://schemas.microsoft.com/office/drawing/2014/main" id="{940AE15B-80F6-30F0-52FA-BDF3D7D5225A}"/>
              </a:ext>
            </a:extLst>
          </p:cNvPr>
          <p:cNvSpPr/>
          <p:nvPr/>
        </p:nvSpPr>
        <p:spPr>
          <a:xfrm>
            <a:off x="8265343" y="3189520"/>
            <a:ext cx="916483" cy="342402"/>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CIR</a:t>
            </a:r>
          </a:p>
        </p:txBody>
      </p:sp>
      <p:sp>
        <p:nvSpPr>
          <p:cNvPr id="17" name="Rectangle 16">
            <a:extLst>
              <a:ext uri="{FF2B5EF4-FFF2-40B4-BE49-F238E27FC236}">
                <a16:creationId xmlns:a16="http://schemas.microsoft.com/office/drawing/2014/main" id="{333E7944-8BBF-A273-5761-A6B7DC2176BB}"/>
              </a:ext>
            </a:extLst>
          </p:cNvPr>
          <p:cNvSpPr/>
          <p:nvPr/>
        </p:nvSpPr>
        <p:spPr>
          <a:xfrm>
            <a:off x="9302620" y="3182287"/>
            <a:ext cx="1301969" cy="342402"/>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Decoder</a:t>
            </a:r>
          </a:p>
        </p:txBody>
      </p:sp>
      <p:sp>
        <p:nvSpPr>
          <p:cNvPr id="18" name="Rectangle 17">
            <a:extLst>
              <a:ext uri="{FF2B5EF4-FFF2-40B4-BE49-F238E27FC236}">
                <a16:creationId xmlns:a16="http://schemas.microsoft.com/office/drawing/2014/main" id="{542843E0-AFFF-8943-F404-EEC07C801ABD}"/>
              </a:ext>
            </a:extLst>
          </p:cNvPr>
          <p:cNvSpPr/>
          <p:nvPr/>
        </p:nvSpPr>
        <p:spPr>
          <a:xfrm>
            <a:off x="7076727" y="2403317"/>
            <a:ext cx="671610" cy="2390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AA671869-BEC8-70DA-A638-44CF6EC10DA2}"/>
              </a:ext>
            </a:extLst>
          </p:cNvPr>
          <p:cNvSpPr/>
          <p:nvPr/>
        </p:nvSpPr>
        <p:spPr>
          <a:xfrm>
            <a:off x="7929538" y="2069313"/>
            <a:ext cx="671610" cy="2390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0B115F5C-8849-0DDC-E432-EE70CF865A45}"/>
              </a:ext>
            </a:extLst>
          </p:cNvPr>
          <p:cNvSpPr/>
          <p:nvPr/>
        </p:nvSpPr>
        <p:spPr>
          <a:xfrm>
            <a:off x="7929538" y="2401616"/>
            <a:ext cx="671610" cy="2390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B30251BB-2453-F272-E007-E3DBE5873CC7}"/>
              </a:ext>
            </a:extLst>
          </p:cNvPr>
          <p:cNvSpPr/>
          <p:nvPr/>
        </p:nvSpPr>
        <p:spPr>
          <a:xfrm>
            <a:off x="9633567" y="2081768"/>
            <a:ext cx="671610" cy="2390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55E046BE-F374-B04C-DF1F-205120877629}"/>
              </a:ext>
            </a:extLst>
          </p:cNvPr>
          <p:cNvSpPr/>
          <p:nvPr/>
        </p:nvSpPr>
        <p:spPr>
          <a:xfrm>
            <a:off x="9633567" y="2414071"/>
            <a:ext cx="671610" cy="2390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6B2B6268-C236-A579-00DE-8B401B5296DA}"/>
              </a:ext>
            </a:extLst>
          </p:cNvPr>
          <p:cNvSpPr/>
          <p:nvPr/>
        </p:nvSpPr>
        <p:spPr>
          <a:xfrm>
            <a:off x="10486378" y="2080067"/>
            <a:ext cx="671610" cy="2390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E8E6369E-5016-0A13-44A8-B45A0346D341}"/>
              </a:ext>
            </a:extLst>
          </p:cNvPr>
          <p:cNvSpPr/>
          <p:nvPr/>
        </p:nvSpPr>
        <p:spPr>
          <a:xfrm>
            <a:off x="10486378" y="2412370"/>
            <a:ext cx="671610" cy="239049"/>
          </a:xfrm>
          <a:prstGeom prst="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5" name="Elbow Connector 34">
            <a:extLst>
              <a:ext uri="{FF2B5EF4-FFF2-40B4-BE49-F238E27FC236}">
                <a16:creationId xmlns:a16="http://schemas.microsoft.com/office/drawing/2014/main" id="{E31E9323-7CE6-6FB2-4F7F-5310C8E4EE45}"/>
              </a:ext>
            </a:extLst>
          </p:cNvPr>
          <p:cNvCxnSpPr>
            <a:stCxn id="17" idx="0"/>
            <a:endCxn id="6" idx="2"/>
          </p:cNvCxnSpPr>
          <p:nvPr/>
        </p:nvCxnSpPr>
        <p:spPr>
          <a:xfrm rot="16200000" flipV="1">
            <a:off x="8246957" y="1475638"/>
            <a:ext cx="872224" cy="2541073"/>
          </a:xfrm>
          <a:prstGeom prst="bentConnector3">
            <a:avLst>
              <a:gd name="adj1" fmla="val 38964"/>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8" name="Elbow Connector 37">
            <a:extLst>
              <a:ext uri="{FF2B5EF4-FFF2-40B4-BE49-F238E27FC236}">
                <a16:creationId xmlns:a16="http://schemas.microsoft.com/office/drawing/2014/main" id="{4B1AA9A0-8CE1-DA74-C04B-E907FD60D29A}"/>
              </a:ext>
            </a:extLst>
          </p:cNvPr>
          <p:cNvCxnSpPr>
            <a:stCxn id="17" idx="0"/>
            <a:endCxn id="24" idx="2"/>
          </p:cNvCxnSpPr>
          <p:nvPr/>
        </p:nvCxnSpPr>
        <p:spPr>
          <a:xfrm rot="5400000" flipH="1" flipV="1">
            <a:off x="10122460" y="2482564"/>
            <a:ext cx="530868" cy="868578"/>
          </a:xfrm>
          <a:prstGeom prst="bentConnector3">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515D3D7D-C856-C447-2922-A6641F27E954}"/>
              </a:ext>
            </a:extLst>
          </p:cNvPr>
          <p:cNvSpPr txBox="1"/>
          <p:nvPr/>
        </p:nvSpPr>
        <p:spPr>
          <a:xfrm>
            <a:off x="6907134" y="5397865"/>
            <a:ext cx="4657190" cy="369332"/>
          </a:xfrm>
          <a:prstGeom prst="rect">
            <a:avLst/>
          </a:prstGeom>
          <a:noFill/>
        </p:spPr>
        <p:txBody>
          <a:bodyPr wrap="square">
            <a:spAutoFit/>
          </a:bodyPr>
          <a:lstStyle/>
          <a:p>
            <a:pPr algn="ctr"/>
            <a:r>
              <a:rPr lang="en-US" dirty="0"/>
              <a:t>https://</a:t>
            </a:r>
            <a:r>
              <a:rPr lang="en-US" dirty="0" err="1"/>
              <a:t>en.wikipedia.org</a:t>
            </a:r>
            <a:r>
              <a:rPr lang="en-US" dirty="0"/>
              <a:t>/wiki/</a:t>
            </a:r>
            <a:r>
              <a:rPr lang="en-US" dirty="0" err="1"/>
              <a:t>Binary_decoder</a:t>
            </a:r>
            <a:endParaRPr lang="en-US" dirty="0"/>
          </a:p>
        </p:txBody>
      </p:sp>
    </p:spTree>
    <p:extLst>
      <p:ext uri="{BB962C8B-B14F-4D97-AF65-F5344CB8AC3E}">
        <p14:creationId xmlns:p14="http://schemas.microsoft.com/office/powerpoint/2010/main" val="31054899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821A56-2E99-BC5A-BF62-A7922A6A3F2A}"/>
              </a:ext>
            </a:extLst>
          </p:cNvPr>
          <p:cNvSpPr>
            <a:spLocks noGrp="1"/>
          </p:cNvSpPr>
          <p:nvPr>
            <p:ph type="title"/>
          </p:nvPr>
        </p:nvSpPr>
        <p:spPr/>
        <p:txBody>
          <a:bodyPr/>
          <a:lstStyle/>
          <a:p>
            <a:r>
              <a:rPr lang="en-US" dirty="0"/>
              <a:t>Machine Language Instructions</a:t>
            </a:r>
          </a:p>
        </p:txBody>
      </p:sp>
      <p:sp>
        <p:nvSpPr>
          <p:cNvPr id="3" name="Content Placeholder 2">
            <a:extLst>
              <a:ext uri="{FF2B5EF4-FFF2-40B4-BE49-F238E27FC236}">
                <a16:creationId xmlns:a16="http://schemas.microsoft.com/office/drawing/2014/main" id="{2FEB680D-EC8D-674D-842F-17273F10F654}"/>
              </a:ext>
            </a:extLst>
          </p:cNvPr>
          <p:cNvSpPr>
            <a:spLocks noGrp="1"/>
          </p:cNvSpPr>
          <p:nvPr>
            <p:ph idx="1"/>
          </p:nvPr>
        </p:nvSpPr>
        <p:spPr>
          <a:xfrm>
            <a:off x="838200" y="1825625"/>
            <a:ext cx="10515600" cy="1701625"/>
          </a:xfrm>
        </p:spPr>
        <p:txBody>
          <a:bodyPr>
            <a:normAutofit lnSpcReduction="10000"/>
          </a:bodyPr>
          <a:lstStyle/>
          <a:p>
            <a:r>
              <a:rPr lang="en-US" dirty="0"/>
              <a:t>As part of the documentation for a CPU, we are given the bit patterns of the machine code for each of its instructions</a:t>
            </a:r>
          </a:p>
          <a:p>
            <a:r>
              <a:rPr lang="en-US" dirty="0"/>
              <a:t>There is usually a symbolic language that translates to machine language (assembler)</a:t>
            </a:r>
          </a:p>
        </p:txBody>
      </p:sp>
      <p:graphicFrame>
        <p:nvGraphicFramePr>
          <p:cNvPr id="4" name="Table 3">
            <a:extLst>
              <a:ext uri="{FF2B5EF4-FFF2-40B4-BE49-F238E27FC236}">
                <a16:creationId xmlns:a16="http://schemas.microsoft.com/office/drawing/2014/main" id="{1C1DE602-DE8F-E3D3-CD55-D37D80C9FBAC}"/>
              </a:ext>
            </a:extLst>
          </p:cNvPr>
          <p:cNvGraphicFramePr>
            <a:graphicFrameLocks noGrp="1"/>
          </p:cNvGraphicFramePr>
          <p:nvPr>
            <p:extLst>
              <p:ext uri="{D42A27DB-BD31-4B8C-83A1-F6EECF244321}">
                <p14:modId xmlns:p14="http://schemas.microsoft.com/office/powerpoint/2010/main" val="1976706219"/>
              </p:ext>
            </p:extLst>
          </p:nvPr>
        </p:nvGraphicFramePr>
        <p:xfrm>
          <a:off x="2592805" y="3688248"/>
          <a:ext cx="7006389" cy="1828800"/>
        </p:xfrm>
        <a:graphic>
          <a:graphicData uri="http://schemas.openxmlformats.org/drawingml/2006/table">
            <a:tbl>
              <a:tblPr firstRow="1">
                <a:tableStyleId>{3C2FFA5D-87B4-456A-9821-1D502468CF0F}</a:tableStyleId>
              </a:tblPr>
              <a:tblGrid>
                <a:gridCol w="2335463">
                  <a:extLst>
                    <a:ext uri="{9D8B030D-6E8A-4147-A177-3AD203B41FA5}">
                      <a16:colId xmlns:a16="http://schemas.microsoft.com/office/drawing/2014/main" val="132621367"/>
                    </a:ext>
                  </a:extLst>
                </a:gridCol>
                <a:gridCol w="1387507">
                  <a:extLst>
                    <a:ext uri="{9D8B030D-6E8A-4147-A177-3AD203B41FA5}">
                      <a16:colId xmlns:a16="http://schemas.microsoft.com/office/drawing/2014/main" val="3886170662"/>
                    </a:ext>
                  </a:extLst>
                </a:gridCol>
                <a:gridCol w="3283419">
                  <a:extLst>
                    <a:ext uri="{9D8B030D-6E8A-4147-A177-3AD203B41FA5}">
                      <a16:colId xmlns:a16="http://schemas.microsoft.com/office/drawing/2014/main" val="1876595760"/>
                    </a:ext>
                  </a:extLst>
                </a:gridCol>
              </a:tblGrid>
              <a:tr h="0">
                <a:tc>
                  <a:txBody>
                    <a:bodyPr/>
                    <a:lstStyle/>
                    <a:p>
                      <a:r>
                        <a:rPr lang="en-US" dirty="0"/>
                        <a:t>Assembly Language</a:t>
                      </a:r>
                    </a:p>
                  </a:txBody>
                  <a:tcPr anchor="ctr"/>
                </a:tc>
                <a:tc>
                  <a:txBody>
                    <a:bodyPr/>
                    <a:lstStyle/>
                    <a:p>
                      <a:r>
                        <a:rPr lang="en-US"/>
                        <a:t>Binary</a:t>
                      </a:r>
                    </a:p>
                  </a:txBody>
                  <a:tcPr anchor="ctr"/>
                </a:tc>
                <a:tc>
                  <a:txBody>
                    <a:bodyPr/>
                    <a:lstStyle/>
                    <a:p>
                      <a:r>
                        <a:rPr lang="en-US" dirty="0"/>
                        <a:t>Description</a:t>
                      </a:r>
                    </a:p>
                  </a:txBody>
                  <a:tcPr anchor="ctr"/>
                </a:tc>
                <a:extLst>
                  <a:ext uri="{0D108BD9-81ED-4DB2-BD59-A6C34878D82A}">
                    <a16:rowId xmlns:a16="http://schemas.microsoft.com/office/drawing/2014/main" val="1723127634"/>
                  </a:ext>
                </a:extLst>
              </a:tr>
              <a:tr h="0">
                <a:tc>
                  <a:txBody>
                    <a:bodyPr/>
                    <a:lstStyle/>
                    <a:p>
                      <a:r>
                        <a:rPr lang="en-US"/>
                        <a:t>ZERO reg</a:t>
                      </a:r>
                    </a:p>
                  </a:txBody>
                  <a:tcPr anchor="ctr"/>
                </a:tc>
                <a:tc>
                  <a:txBody>
                    <a:bodyPr/>
                    <a:lstStyle/>
                    <a:p>
                      <a:r>
                        <a:rPr lang="en-US"/>
                        <a:t>01000rrr</a:t>
                      </a:r>
                    </a:p>
                  </a:txBody>
                  <a:tcPr anchor="ctr"/>
                </a:tc>
                <a:tc>
                  <a:txBody>
                    <a:bodyPr/>
                    <a:lstStyle/>
                    <a:p>
                      <a:r>
                        <a:rPr lang="en-US"/>
                        <a:t>Set register to zero</a:t>
                      </a:r>
                    </a:p>
                  </a:txBody>
                  <a:tcPr anchor="ctr"/>
                </a:tc>
                <a:extLst>
                  <a:ext uri="{0D108BD9-81ED-4DB2-BD59-A6C34878D82A}">
                    <a16:rowId xmlns:a16="http://schemas.microsoft.com/office/drawing/2014/main" val="600081166"/>
                  </a:ext>
                </a:extLst>
              </a:tr>
              <a:tr h="0">
                <a:tc>
                  <a:txBody>
                    <a:bodyPr/>
                    <a:lstStyle/>
                    <a:p>
                      <a:r>
                        <a:rPr lang="en-US"/>
                        <a:t>CMPZ reg</a:t>
                      </a:r>
                    </a:p>
                  </a:txBody>
                  <a:tcPr anchor="ctr"/>
                </a:tc>
                <a:tc>
                  <a:txBody>
                    <a:bodyPr/>
                    <a:lstStyle/>
                    <a:p>
                      <a:r>
                        <a:rPr lang="en-US"/>
                        <a:t>01001rrr</a:t>
                      </a:r>
                    </a:p>
                  </a:txBody>
                  <a:tcPr anchor="ctr"/>
                </a:tc>
                <a:tc>
                  <a:txBody>
                    <a:bodyPr/>
                    <a:lstStyle/>
                    <a:p>
                      <a:r>
                        <a:rPr lang="en-US" dirty="0"/>
                        <a:t>Compare register to zero</a:t>
                      </a:r>
                    </a:p>
                  </a:txBody>
                  <a:tcPr anchor="ctr"/>
                </a:tc>
                <a:extLst>
                  <a:ext uri="{0D108BD9-81ED-4DB2-BD59-A6C34878D82A}">
                    <a16:rowId xmlns:a16="http://schemas.microsoft.com/office/drawing/2014/main" val="2860919831"/>
                  </a:ext>
                </a:extLst>
              </a:tr>
              <a:tr h="0">
                <a:tc>
                  <a:txBody>
                    <a:bodyPr/>
                    <a:lstStyle/>
                    <a:p>
                      <a:r>
                        <a:rPr lang="en-US"/>
                        <a:t>INC reg</a:t>
                      </a:r>
                    </a:p>
                  </a:txBody>
                  <a:tcPr anchor="ctr"/>
                </a:tc>
                <a:tc>
                  <a:txBody>
                    <a:bodyPr/>
                    <a:lstStyle/>
                    <a:p>
                      <a:r>
                        <a:rPr lang="en-US"/>
                        <a:t>01010rrr</a:t>
                      </a:r>
                    </a:p>
                  </a:txBody>
                  <a:tcPr anchor="ctr"/>
                </a:tc>
                <a:tc>
                  <a:txBody>
                    <a:bodyPr/>
                    <a:lstStyle/>
                    <a:p>
                      <a:r>
                        <a:rPr lang="en-US"/>
                        <a:t>Increment register by 1</a:t>
                      </a:r>
                    </a:p>
                  </a:txBody>
                  <a:tcPr anchor="ctr"/>
                </a:tc>
                <a:extLst>
                  <a:ext uri="{0D108BD9-81ED-4DB2-BD59-A6C34878D82A}">
                    <a16:rowId xmlns:a16="http://schemas.microsoft.com/office/drawing/2014/main" val="809803723"/>
                  </a:ext>
                </a:extLst>
              </a:tr>
              <a:tr h="0">
                <a:tc>
                  <a:txBody>
                    <a:bodyPr/>
                    <a:lstStyle/>
                    <a:p>
                      <a:r>
                        <a:rPr lang="en-US"/>
                        <a:t>DEC reg</a:t>
                      </a:r>
                    </a:p>
                  </a:txBody>
                  <a:tcPr anchor="ctr"/>
                </a:tc>
                <a:tc>
                  <a:txBody>
                    <a:bodyPr/>
                    <a:lstStyle/>
                    <a:p>
                      <a:r>
                        <a:rPr lang="en-US"/>
                        <a:t>01011rrr</a:t>
                      </a:r>
                    </a:p>
                  </a:txBody>
                  <a:tcPr anchor="ctr"/>
                </a:tc>
                <a:tc>
                  <a:txBody>
                    <a:bodyPr/>
                    <a:lstStyle/>
                    <a:p>
                      <a:r>
                        <a:rPr lang="en-US" dirty="0"/>
                        <a:t>Decrement register by 1</a:t>
                      </a:r>
                    </a:p>
                  </a:txBody>
                  <a:tcPr anchor="ctr"/>
                </a:tc>
                <a:extLst>
                  <a:ext uri="{0D108BD9-81ED-4DB2-BD59-A6C34878D82A}">
                    <a16:rowId xmlns:a16="http://schemas.microsoft.com/office/drawing/2014/main" val="1087765961"/>
                  </a:ext>
                </a:extLst>
              </a:tr>
            </a:tbl>
          </a:graphicData>
        </a:graphic>
      </p:graphicFrame>
    </p:spTree>
    <p:extLst>
      <p:ext uri="{BB962C8B-B14F-4D97-AF65-F5344CB8AC3E}">
        <p14:creationId xmlns:p14="http://schemas.microsoft.com/office/powerpoint/2010/main" val="34770905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C8675B-6B47-AECB-0654-C8BD205CA48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67FDAF4-893A-5C8F-4DEA-6CFA89A28134}"/>
              </a:ext>
            </a:extLst>
          </p:cNvPr>
          <p:cNvSpPr>
            <a:spLocks noGrp="1"/>
          </p:cNvSpPr>
          <p:nvPr>
            <p:ph type="title"/>
          </p:nvPr>
        </p:nvSpPr>
        <p:spPr>
          <a:xfrm>
            <a:off x="838200" y="365125"/>
            <a:ext cx="5398827" cy="1325563"/>
          </a:xfrm>
        </p:spPr>
        <p:txBody>
          <a:bodyPr/>
          <a:lstStyle/>
          <a:p>
            <a:r>
              <a:rPr lang="en-US" dirty="0"/>
              <a:t>Foreshadowing..</a:t>
            </a:r>
          </a:p>
        </p:txBody>
      </p:sp>
      <p:sp>
        <p:nvSpPr>
          <p:cNvPr id="3" name="Content Placeholder 2">
            <a:extLst>
              <a:ext uri="{FF2B5EF4-FFF2-40B4-BE49-F238E27FC236}">
                <a16:creationId xmlns:a16="http://schemas.microsoft.com/office/drawing/2014/main" id="{E0D83C35-6813-474A-50F1-A4F58ACC3E80}"/>
              </a:ext>
            </a:extLst>
          </p:cNvPr>
          <p:cNvSpPr>
            <a:spLocks noGrp="1"/>
          </p:cNvSpPr>
          <p:nvPr>
            <p:ph idx="1"/>
          </p:nvPr>
        </p:nvSpPr>
        <p:spPr>
          <a:xfrm>
            <a:off x="838200" y="1902957"/>
            <a:ext cx="6040272" cy="3583443"/>
          </a:xfrm>
        </p:spPr>
        <p:txBody>
          <a:bodyPr>
            <a:normAutofit lnSpcReduction="10000"/>
          </a:bodyPr>
          <a:lstStyle/>
          <a:p>
            <a:r>
              <a:rPr lang="en-US" dirty="0"/>
              <a:t>Soon, we will design a simple CPU</a:t>
            </a:r>
          </a:p>
          <a:p>
            <a:pPr lvl="1"/>
            <a:r>
              <a:rPr lang="en-US" dirty="0"/>
              <a:t>CDC 8512 – Inspired by the Control Data Corporation 6500</a:t>
            </a:r>
          </a:p>
          <a:p>
            <a:r>
              <a:rPr lang="en-US" dirty="0"/>
              <a:t>It will have a complete architecture</a:t>
            </a:r>
          </a:p>
          <a:p>
            <a:r>
              <a:rPr lang="en-US" dirty="0"/>
              <a:t>It will have a completely defined machine language</a:t>
            </a:r>
          </a:p>
          <a:p>
            <a:r>
              <a:rPr lang="en-US" dirty="0"/>
              <a:t>We will write real programs in CDC 8512 machine code and run them in an emulator</a:t>
            </a:r>
          </a:p>
        </p:txBody>
      </p:sp>
      <p:sp>
        <p:nvSpPr>
          <p:cNvPr id="5" name="TextBox 4">
            <a:extLst>
              <a:ext uri="{FF2B5EF4-FFF2-40B4-BE49-F238E27FC236}">
                <a16:creationId xmlns:a16="http://schemas.microsoft.com/office/drawing/2014/main" id="{55883E69-CA88-6167-EB1B-00F7E3C09EBC}"/>
              </a:ext>
            </a:extLst>
          </p:cNvPr>
          <p:cNvSpPr txBox="1"/>
          <p:nvPr/>
        </p:nvSpPr>
        <p:spPr>
          <a:xfrm>
            <a:off x="441396" y="5545633"/>
            <a:ext cx="7731457" cy="369332"/>
          </a:xfrm>
          <a:prstGeom prst="rect">
            <a:avLst/>
          </a:prstGeom>
          <a:noFill/>
        </p:spPr>
        <p:txBody>
          <a:bodyPr wrap="square">
            <a:spAutoFit/>
          </a:bodyPr>
          <a:lstStyle/>
          <a:p>
            <a:r>
              <a:rPr lang="en-US" dirty="0"/>
              <a:t>https://</a:t>
            </a:r>
            <a:r>
              <a:rPr lang="en-US" dirty="0" err="1"/>
              <a:t>en.wikipedia.org</a:t>
            </a:r>
            <a:r>
              <a:rPr lang="en-US" dirty="0"/>
              <a:t>/wiki/CDC_6000_series#Central_processor</a:t>
            </a:r>
          </a:p>
        </p:txBody>
      </p:sp>
    </p:spTree>
    <p:extLst>
      <p:ext uri="{BB962C8B-B14F-4D97-AF65-F5344CB8AC3E}">
        <p14:creationId xmlns:p14="http://schemas.microsoft.com/office/powerpoint/2010/main" val="393470287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7BDFED6-6E33-4606-AFE2-886ADB1C01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descr="A picture of a Control Data CDC6500 console with two round green screens and a keyboard.  It is about five feet wide.  It was built in the 1970s.">
            <a:extLst>
              <a:ext uri="{FF2B5EF4-FFF2-40B4-BE49-F238E27FC236}">
                <a16:creationId xmlns:a16="http://schemas.microsoft.com/office/drawing/2014/main" id="{257B26E2-D773-366D-A9BA-3EF8328050DE}"/>
              </a:ext>
            </a:extLst>
          </p:cNvPr>
          <p:cNvPicPr>
            <a:picLocks noChangeAspect="1"/>
          </p:cNvPicPr>
          <p:nvPr/>
        </p:nvPicPr>
        <p:blipFill>
          <a:blip r:embed="rId2">
            <a:alphaModFix/>
          </a:blip>
          <a:srcRect t="4069" r="-1" b="9544"/>
          <a:stretch>
            <a:fillRect/>
          </a:stretch>
        </p:blipFill>
        <p:spPr>
          <a:xfrm>
            <a:off x="4547937" y="-5"/>
            <a:ext cx="7644062" cy="3681406"/>
          </a:xfrm>
          <a:prstGeom prst="rect">
            <a:avLst/>
          </a:prstGeom>
        </p:spPr>
      </p:pic>
      <p:pic>
        <p:nvPicPr>
          <p:cNvPr id="5" name="Picture 4" descr="A picture of a person from the Living Computer Musuem showing us some of the bays containing the computing logic for the CDC 6500.  There are four bays, each three feet wide by 1 foot deep and seven feet tall.">
            <a:extLst>
              <a:ext uri="{FF2B5EF4-FFF2-40B4-BE49-F238E27FC236}">
                <a16:creationId xmlns:a16="http://schemas.microsoft.com/office/drawing/2014/main" id="{6CE2932E-2171-FC46-9360-F16C4CA47969}"/>
              </a:ext>
            </a:extLst>
          </p:cNvPr>
          <p:cNvPicPr>
            <a:picLocks noChangeAspect="1"/>
          </p:cNvPicPr>
          <p:nvPr/>
        </p:nvPicPr>
        <p:blipFill>
          <a:blip r:embed="rId3"/>
          <a:srcRect t="11034" r="-1" b="15087"/>
          <a:stretch>
            <a:fillRect/>
          </a:stretch>
        </p:blipFill>
        <p:spPr>
          <a:xfrm>
            <a:off x="4547938" y="3681409"/>
            <a:ext cx="7644062" cy="3176595"/>
          </a:xfrm>
          <a:prstGeom prst="rect">
            <a:avLst/>
          </a:prstGeom>
        </p:spPr>
      </p:pic>
      <p:sp>
        <p:nvSpPr>
          <p:cNvPr id="12" name="Rectangle 11">
            <a:extLst>
              <a:ext uri="{FF2B5EF4-FFF2-40B4-BE49-F238E27FC236}">
                <a16:creationId xmlns:a16="http://schemas.microsoft.com/office/drawing/2014/main" id="{890DEF05-784E-4B61-89E4-04C4ECF4E5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36000">
                <a:schemeClr val="tx1">
                  <a:lumMod val="95000"/>
                  <a:lumOff val="5000"/>
                </a:schemeClr>
              </a:gs>
              <a:gs pos="81000">
                <a:schemeClr val="tx1">
                  <a:lumMod val="95000"/>
                  <a:lumOff val="5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8A5134D-007F-B671-D928-1EAC93B2D60F}"/>
              </a:ext>
            </a:extLst>
          </p:cNvPr>
          <p:cNvSpPr>
            <a:spLocks noGrp="1"/>
          </p:cNvSpPr>
          <p:nvPr>
            <p:ph type="title"/>
          </p:nvPr>
        </p:nvSpPr>
        <p:spPr>
          <a:xfrm>
            <a:off x="838200" y="1115219"/>
            <a:ext cx="5395912" cy="2387600"/>
          </a:xfrm>
        </p:spPr>
        <p:txBody>
          <a:bodyPr vert="horz" lIns="91440" tIns="45720" rIns="91440" bIns="45720" rtlCol="0" anchor="b">
            <a:normAutofit/>
          </a:bodyPr>
          <a:lstStyle/>
          <a:p>
            <a:r>
              <a:rPr lang="en-US" sz="5000" kern="1200">
                <a:solidFill>
                  <a:schemeClr val="bg1"/>
                </a:solidFill>
                <a:latin typeface="+mj-lt"/>
                <a:ea typeface="+mj-ea"/>
                <a:cs typeface="+mj-cs"/>
              </a:rPr>
              <a:t>Enough foreshadowing …</a:t>
            </a:r>
          </a:p>
        </p:txBody>
      </p:sp>
      <p:cxnSp>
        <p:nvCxnSpPr>
          <p:cNvPr id="14" name="Straight Connector 13">
            <a:extLst>
              <a:ext uri="{FF2B5EF4-FFF2-40B4-BE49-F238E27FC236}">
                <a16:creationId xmlns:a16="http://schemas.microsoft.com/office/drawing/2014/main" id="{C41BAEC7-F7B0-4224-8B18-8F74B7D87F0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3681408"/>
            <a:ext cx="11353799"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11667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D2EFD07-F694-345C-4B2F-4614FA7D9DCC}"/>
              </a:ext>
            </a:extLst>
          </p:cNvPr>
          <p:cNvSpPr>
            <a:spLocks noGrp="1"/>
          </p:cNvSpPr>
          <p:nvPr>
            <p:ph type="title"/>
          </p:nvPr>
        </p:nvSpPr>
        <p:spPr/>
        <p:txBody>
          <a:bodyPr/>
          <a:lstStyle/>
          <a:p>
            <a:r>
              <a:rPr lang="en-US" dirty="0"/>
              <a:t>Summary</a:t>
            </a:r>
          </a:p>
        </p:txBody>
      </p:sp>
      <p:sp>
        <p:nvSpPr>
          <p:cNvPr id="6" name="Content Placeholder 5">
            <a:extLst>
              <a:ext uri="{FF2B5EF4-FFF2-40B4-BE49-F238E27FC236}">
                <a16:creationId xmlns:a16="http://schemas.microsoft.com/office/drawing/2014/main" id="{9904836A-9389-B0FF-C342-D7DD46B32F59}"/>
              </a:ext>
            </a:extLst>
          </p:cNvPr>
          <p:cNvSpPr>
            <a:spLocks noGrp="1"/>
          </p:cNvSpPr>
          <p:nvPr>
            <p:ph idx="1"/>
          </p:nvPr>
        </p:nvSpPr>
        <p:spPr/>
        <p:txBody>
          <a:bodyPr/>
          <a:lstStyle/>
          <a:p>
            <a:r>
              <a:rPr lang="en-US" dirty="0"/>
              <a:t>In this lecture we started with simple gates like AND and OR</a:t>
            </a:r>
          </a:p>
          <a:p>
            <a:r>
              <a:rPr lang="en-US" dirty="0"/>
              <a:t>We built latches / registers for storage</a:t>
            </a:r>
          </a:p>
          <a:p>
            <a:r>
              <a:rPr lang="en-US" dirty="0"/>
              <a:t>We introduced the notion of a clock to wait until computation is complete</a:t>
            </a:r>
          </a:p>
          <a:p>
            <a:r>
              <a:rPr lang="en-US" dirty="0"/>
              <a:t>We talked about how clock rate has improved over time</a:t>
            </a:r>
          </a:p>
          <a:p>
            <a:r>
              <a:rPr lang="en-US" dirty="0"/>
              <a:t>We learned about the internals of a CPU – registers, arithmetic logic unit, program counter, and decoder logic</a:t>
            </a:r>
          </a:p>
          <a:p>
            <a:r>
              <a:rPr lang="en-US" dirty="0"/>
              <a:t>Up next: Designing and implementing a CPU architecture and its machine language</a:t>
            </a:r>
          </a:p>
        </p:txBody>
      </p:sp>
    </p:spTree>
    <p:extLst>
      <p:ext uri="{BB962C8B-B14F-4D97-AF65-F5344CB8AC3E}">
        <p14:creationId xmlns:p14="http://schemas.microsoft.com/office/powerpoint/2010/main" val="269723851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4AE3D-C70D-220E-82A8-C1D64A900A0F}"/>
              </a:ext>
            </a:extLst>
          </p:cNvPr>
          <p:cNvSpPr>
            <a:spLocks noGrp="1"/>
          </p:cNvSpPr>
          <p:nvPr>
            <p:ph type="title"/>
          </p:nvPr>
        </p:nvSpPr>
        <p:spPr/>
        <p:txBody>
          <a:bodyPr/>
          <a:lstStyle/>
          <a:p>
            <a:r>
              <a:rPr lang="en-US" dirty="0"/>
              <a:t>Acknowledgements / Contributions</a:t>
            </a:r>
          </a:p>
        </p:txBody>
      </p:sp>
      <p:sp>
        <p:nvSpPr>
          <p:cNvPr id="7" name="TextBox 6">
            <a:extLst>
              <a:ext uri="{FF2B5EF4-FFF2-40B4-BE49-F238E27FC236}">
                <a16:creationId xmlns:a16="http://schemas.microsoft.com/office/drawing/2014/main" id="{D1725F2C-A6DC-4096-AD36-A6A5AF1FFD40}"/>
              </a:ext>
            </a:extLst>
          </p:cNvPr>
          <p:cNvSpPr txBox="1"/>
          <p:nvPr/>
        </p:nvSpPr>
        <p:spPr>
          <a:xfrm>
            <a:off x="838201" y="1502688"/>
            <a:ext cx="5055704" cy="2492990"/>
          </a:xfrm>
          <a:prstGeom prst="rect">
            <a:avLst/>
          </a:prstGeom>
          <a:noFill/>
        </p:spPr>
        <p:txBody>
          <a:bodyPr wrap="square" rtlCol="0">
            <a:spAutoFit/>
          </a:bodyPr>
          <a:lstStyle/>
          <a:p>
            <a:r>
              <a:rPr lang="en-US" sz="1200" dirty="0"/>
              <a:t>These slides are Copyright 2025-  Charles R. Severance (</a:t>
            </a:r>
            <a:r>
              <a:rPr lang="en-US" sz="1200" dirty="0" err="1"/>
              <a:t>online.dr-chuck.com</a:t>
            </a:r>
            <a:r>
              <a:rPr lang="en-US" sz="1200" dirty="0"/>
              <a:t>) as part of www.ca4e.com and made available under a Creative Commons Attribution 4.0 License.  Please maintain this last slide in all copies of the document to comply with the attribution requirements of the license.  If you make a change, feel free to add your name and organization to the list of contributors on this page as you republish the materials.</a:t>
            </a:r>
          </a:p>
          <a:p>
            <a:endParaRPr lang="en-US" sz="1200" dirty="0"/>
          </a:p>
          <a:p>
            <a:r>
              <a:rPr lang="en-US" sz="1200" dirty="0"/>
              <a:t>Initial Development: Charles Severance, University of Michigan School of Information</a:t>
            </a:r>
          </a:p>
          <a:p>
            <a:endParaRPr lang="en-US" sz="1200" dirty="0"/>
          </a:p>
          <a:p>
            <a:r>
              <a:rPr lang="en-US" sz="1200" b="1" dirty="0"/>
              <a:t>Insert new Contributors and Translators here including names and dates</a:t>
            </a:r>
          </a:p>
          <a:p>
            <a:endParaRPr lang="en-US" sz="1200" dirty="0"/>
          </a:p>
          <a:p>
            <a:endParaRPr lang="en-US" sz="1200" dirty="0"/>
          </a:p>
        </p:txBody>
      </p:sp>
      <p:sp>
        <p:nvSpPr>
          <p:cNvPr id="8" name="TextBox 7">
            <a:extLst>
              <a:ext uri="{FF2B5EF4-FFF2-40B4-BE49-F238E27FC236}">
                <a16:creationId xmlns:a16="http://schemas.microsoft.com/office/drawing/2014/main" id="{A5B0D5A1-502A-F6A1-76FD-6D954B37EE94}"/>
              </a:ext>
            </a:extLst>
          </p:cNvPr>
          <p:cNvSpPr txBox="1"/>
          <p:nvPr/>
        </p:nvSpPr>
        <p:spPr>
          <a:xfrm>
            <a:off x="6298097" y="1502688"/>
            <a:ext cx="5055704" cy="461665"/>
          </a:xfrm>
          <a:prstGeom prst="rect">
            <a:avLst/>
          </a:prstGeom>
          <a:noFill/>
        </p:spPr>
        <p:txBody>
          <a:bodyPr wrap="square" rtlCol="0">
            <a:spAutoFit/>
          </a:bodyPr>
          <a:lstStyle/>
          <a:p>
            <a:r>
              <a:rPr lang="en-US" sz="1200" b="1" dirty="0"/>
              <a:t>Continue new Contributors and Translators here</a:t>
            </a:r>
          </a:p>
          <a:p>
            <a:endParaRPr lang="en-US" sz="1200" dirty="0"/>
          </a:p>
        </p:txBody>
      </p:sp>
    </p:spTree>
    <p:extLst>
      <p:ext uri="{BB962C8B-B14F-4D97-AF65-F5344CB8AC3E}">
        <p14:creationId xmlns:p14="http://schemas.microsoft.com/office/powerpoint/2010/main" val="29638815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378"/>
        <p:cNvGrpSpPr/>
        <p:nvPr/>
      </p:nvGrpSpPr>
      <p:grpSpPr>
        <a:xfrm>
          <a:off x="0" y="0"/>
          <a:ext cx="0" cy="0"/>
          <a:chOff x="0" y="0"/>
          <a:chExt cx="0" cy="0"/>
        </a:xfrm>
      </p:grpSpPr>
      <p:sp>
        <p:nvSpPr>
          <p:cNvPr id="379" name="Shape 379"/>
          <p:cNvSpPr txBox="1"/>
          <p:nvPr/>
        </p:nvSpPr>
        <p:spPr>
          <a:xfrm>
            <a:off x="4572001" y="985328"/>
            <a:ext cx="2590799" cy="4867274"/>
          </a:xfrm>
          <a:prstGeom prst="rect">
            <a:avLst/>
          </a:prstGeom>
          <a:noFill/>
          <a:ln w="76200" cap="rnd" cmpd="sng">
            <a:solidFill>
              <a:srgbClr val="00FFFF"/>
            </a:solidFill>
            <a:prstDash val="solid"/>
            <a:miter/>
            <a:headEnd type="none" w="med" len="med"/>
            <a:tailEnd type="none" w="med" len="med"/>
          </a:ln>
        </p:spPr>
        <p:txBody>
          <a:bodyPr lIns="0" tIns="0" rIns="0" bIns="0" anchor="t" anchorCtr="0">
            <a:noAutofit/>
          </a:bodyPr>
          <a:lstStyle/>
          <a:p>
            <a:pPr>
              <a:spcBef>
                <a:spcPts val="750"/>
              </a:spcBef>
              <a:buClr>
                <a:srgbClr val="FF00FF"/>
              </a:buClr>
              <a:buSzPct val="25000"/>
            </a:pPr>
            <a:r>
              <a:rPr lang="en-US" sz="2400">
                <a:solidFill>
                  <a:srgbClr val="00FFFF"/>
                </a:solidFill>
                <a:latin typeface="Arial" charset="0"/>
                <a:ea typeface="Arial" charset="0"/>
                <a:cs typeface="Arial" charset="0"/>
                <a:sym typeface="Cabin"/>
              </a:rPr>
              <a:t>  Software</a:t>
            </a:r>
          </a:p>
        </p:txBody>
      </p:sp>
      <p:sp>
        <p:nvSpPr>
          <p:cNvPr id="380" name="Shape 380"/>
          <p:cNvSpPr txBox="1"/>
          <p:nvPr/>
        </p:nvSpPr>
        <p:spPr>
          <a:xfrm>
            <a:off x="2124076" y="1547303"/>
            <a:ext cx="1638299" cy="16382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Input</a:t>
            </a:r>
          </a:p>
          <a:p>
            <a:pPr algn="ctr">
              <a:buClr>
                <a:schemeClr val="lt1"/>
              </a:buClr>
              <a:buSzPct val="25000"/>
            </a:pPr>
            <a:r>
              <a:rPr lang="en-US" sz="2400">
                <a:solidFill>
                  <a:schemeClr val="lt1"/>
                </a:solidFill>
                <a:latin typeface="Arial" charset="0"/>
                <a:ea typeface="Arial" charset="0"/>
                <a:cs typeface="Arial" charset="0"/>
                <a:sym typeface="Cabin"/>
              </a:rPr>
              <a:t>and Output</a:t>
            </a:r>
          </a:p>
          <a:p>
            <a:pPr algn="ctr">
              <a:buClr>
                <a:schemeClr val="lt1"/>
              </a:buClr>
              <a:buSzPct val="25000"/>
            </a:pPr>
            <a:r>
              <a:rPr lang="en-US" sz="2400">
                <a:solidFill>
                  <a:schemeClr val="lt1"/>
                </a:solidFill>
                <a:latin typeface="Arial" charset="0"/>
                <a:ea typeface="Arial" charset="0"/>
                <a:cs typeface="Arial" charset="0"/>
                <a:sym typeface="Cabin"/>
              </a:rPr>
              <a:t>Devices</a:t>
            </a:r>
          </a:p>
        </p:txBody>
      </p:sp>
      <p:sp>
        <p:nvSpPr>
          <p:cNvPr id="381" name="Shape 381"/>
          <p:cNvSpPr txBox="1"/>
          <p:nvPr/>
        </p:nvSpPr>
        <p:spPr>
          <a:xfrm>
            <a:off x="5048251" y="1623503"/>
            <a:ext cx="1600199" cy="14858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Central</a:t>
            </a:r>
          </a:p>
          <a:p>
            <a:pPr algn="ctr">
              <a:buClr>
                <a:schemeClr val="lt1"/>
              </a:buClr>
              <a:buSzPct val="25000"/>
            </a:pPr>
            <a:r>
              <a:rPr lang="en-US" sz="2400">
                <a:solidFill>
                  <a:schemeClr val="lt1"/>
                </a:solidFill>
                <a:latin typeface="Arial" charset="0"/>
                <a:ea typeface="Arial" charset="0"/>
                <a:cs typeface="Arial" charset="0"/>
                <a:sym typeface="Cabin"/>
              </a:rPr>
              <a:t>Processing</a:t>
            </a:r>
          </a:p>
          <a:p>
            <a:pPr algn="ctr">
              <a:buClr>
                <a:schemeClr val="lt1"/>
              </a:buClr>
              <a:buSzPct val="25000"/>
            </a:pPr>
            <a:r>
              <a:rPr lang="en-US" sz="2400">
                <a:solidFill>
                  <a:schemeClr val="lt1"/>
                </a:solidFill>
                <a:latin typeface="Arial" charset="0"/>
                <a:ea typeface="Arial" charset="0"/>
                <a:cs typeface="Arial" charset="0"/>
                <a:sym typeface="Cabin"/>
              </a:rPr>
              <a:t>Unit</a:t>
            </a:r>
          </a:p>
        </p:txBody>
      </p:sp>
      <p:sp>
        <p:nvSpPr>
          <p:cNvPr id="382" name="Shape 382"/>
          <p:cNvSpPr txBox="1"/>
          <p:nvPr/>
        </p:nvSpPr>
        <p:spPr>
          <a:xfrm>
            <a:off x="5048250" y="3899978"/>
            <a:ext cx="1628775" cy="16001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Main</a:t>
            </a:r>
          </a:p>
          <a:p>
            <a:pPr algn="ctr">
              <a:buClr>
                <a:schemeClr val="lt1"/>
              </a:buClr>
              <a:buSzPct val="25000"/>
            </a:pPr>
            <a:r>
              <a:rPr lang="en-US" sz="2400">
                <a:solidFill>
                  <a:schemeClr val="lt1"/>
                </a:solidFill>
                <a:latin typeface="Arial" charset="0"/>
                <a:ea typeface="Arial" charset="0"/>
                <a:cs typeface="Arial" charset="0"/>
                <a:sym typeface="Cabin"/>
              </a:rPr>
              <a:t>Memory</a:t>
            </a:r>
          </a:p>
        </p:txBody>
      </p:sp>
      <p:sp>
        <p:nvSpPr>
          <p:cNvPr id="383" name="Shape 383"/>
          <p:cNvSpPr txBox="1"/>
          <p:nvPr/>
        </p:nvSpPr>
        <p:spPr>
          <a:xfrm>
            <a:off x="8448676" y="2528378"/>
            <a:ext cx="1638299" cy="16382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Secondary</a:t>
            </a:r>
          </a:p>
          <a:p>
            <a:pPr algn="ctr">
              <a:buClr>
                <a:schemeClr val="lt1"/>
              </a:buClr>
              <a:buSzPct val="25000"/>
            </a:pPr>
            <a:r>
              <a:rPr lang="en-US" sz="2400">
                <a:solidFill>
                  <a:schemeClr val="lt1"/>
                </a:solidFill>
                <a:latin typeface="Arial" charset="0"/>
                <a:ea typeface="Arial" charset="0"/>
                <a:cs typeface="Arial" charset="0"/>
                <a:sym typeface="Cabin"/>
              </a:rPr>
              <a:t>Memory</a:t>
            </a:r>
          </a:p>
        </p:txBody>
      </p:sp>
      <p:cxnSp>
        <p:nvCxnSpPr>
          <p:cNvPr id="384" name="Shape 384"/>
          <p:cNvCxnSpPr/>
          <p:nvPr/>
        </p:nvCxnSpPr>
        <p:spPr>
          <a:xfrm flipH="1">
            <a:off x="3773089" y="2392647"/>
            <a:ext cx="794147" cy="13096"/>
          </a:xfrm>
          <a:prstGeom prst="straightConnector1">
            <a:avLst/>
          </a:prstGeom>
          <a:noFill/>
          <a:ln w="88900" cap="rnd" cmpd="sng">
            <a:solidFill>
              <a:srgbClr val="FFFF00"/>
            </a:solidFill>
            <a:prstDash val="solid"/>
            <a:miter/>
            <a:headEnd type="stealth" w="med" len="med"/>
            <a:tailEnd type="stealth" w="med" len="med"/>
          </a:ln>
        </p:spPr>
      </p:cxnSp>
      <p:cxnSp>
        <p:nvCxnSpPr>
          <p:cNvPr id="385" name="Shape 385"/>
          <p:cNvCxnSpPr/>
          <p:nvPr/>
        </p:nvCxnSpPr>
        <p:spPr>
          <a:xfrm rot="10800000">
            <a:off x="5543550" y="3130833"/>
            <a:ext cx="0" cy="728663"/>
          </a:xfrm>
          <a:prstGeom prst="straightConnector1">
            <a:avLst/>
          </a:prstGeom>
          <a:noFill/>
          <a:ln w="88900" cap="rnd" cmpd="sng">
            <a:solidFill>
              <a:srgbClr val="FFFF00"/>
            </a:solidFill>
            <a:prstDash val="solid"/>
            <a:miter/>
            <a:headEnd type="stealth" w="med" len="med"/>
            <a:tailEnd type="none" w="med" len="med"/>
          </a:ln>
        </p:spPr>
      </p:cxnSp>
      <p:cxnSp>
        <p:nvCxnSpPr>
          <p:cNvPr id="386" name="Shape 386"/>
          <p:cNvCxnSpPr/>
          <p:nvPr/>
        </p:nvCxnSpPr>
        <p:spPr>
          <a:xfrm>
            <a:off x="6259115" y="3143930"/>
            <a:ext cx="0" cy="689372"/>
          </a:xfrm>
          <a:prstGeom prst="straightConnector1">
            <a:avLst/>
          </a:prstGeom>
          <a:noFill/>
          <a:ln w="88900" cap="rnd" cmpd="sng">
            <a:solidFill>
              <a:srgbClr val="FFFF00"/>
            </a:solidFill>
            <a:prstDash val="solid"/>
            <a:miter/>
            <a:headEnd type="stealth" w="med" len="med"/>
            <a:tailEnd type="none" w="med" len="med"/>
          </a:ln>
        </p:spPr>
      </p:cxnSp>
      <p:cxnSp>
        <p:nvCxnSpPr>
          <p:cNvPr id="387" name="Shape 387"/>
          <p:cNvCxnSpPr/>
          <p:nvPr/>
        </p:nvCxnSpPr>
        <p:spPr>
          <a:xfrm flipH="1">
            <a:off x="7241382" y="2860562"/>
            <a:ext cx="1171574" cy="13096"/>
          </a:xfrm>
          <a:prstGeom prst="straightConnector1">
            <a:avLst/>
          </a:prstGeom>
          <a:noFill/>
          <a:ln w="88900" cap="rnd" cmpd="sng">
            <a:solidFill>
              <a:srgbClr val="FFFF00"/>
            </a:solidFill>
            <a:prstDash val="solid"/>
            <a:miter/>
            <a:headEnd type="stealth" w="med" len="med"/>
            <a:tailEnd type="none" w="med" len="med"/>
          </a:ln>
        </p:spPr>
      </p:cxnSp>
      <p:cxnSp>
        <p:nvCxnSpPr>
          <p:cNvPr id="388" name="Shape 388"/>
          <p:cNvCxnSpPr/>
          <p:nvPr/>
        </p:nvCxnSpPr>
        <p:spPr>
          <a:xfrm>
            <a:off x="7215187" y="3614228"/>
            <a:ext cx="1184672" cy="0"/>
          </a:xfrm>
          <a:prstGeom prst="straightConnector1">
            <a:avLst/>
          </a:prstGeom>
          <a:noFill/>
          <a:ln w="88900" cap="rnd" cmpd="sng">
            <a:solidFill>
              <a:srgbClr val="FFFF00"/>
            </a:solidFill>
            <a:prstDash val="solid"/>
            <a:miter/>
            <a:headEnd type="stealth" w="med" len="med"/>
            <a:tailEnd type="none" w="med" len="med"/>
          </a:ln>
        </p:spPr>
      </p:cxnSp>
      <p:sp>
        <p:nvSpPr>
          <p:cNvPr id="389" name="Shape 389"/>
          <p:cNvSpPr txBox="1"/>
          <p:nvPr/>
        </p:nvSpPr>
        <p:spPr>
          <a:xfrm>
            <a:off x="9328546" y="723390"/>
            <a:ext cx="1539477" cy="857250"/>
          </a:xfrm>
          <a:prstGeom prst="rect">
            <a:avLst/>
          </a:prstGeom>
          <a:noFill/>
          <a:ln>
            <a:noFill/>
          </a:ln>
        </p:spPr>
        <p:txBody>
          <a:bodyPr lIns="0" tIns="0" rIns="0" bIns="0" anchor="ctr" anchorCtr="0">
            <a:noAutofit/>
          </a:bodyPr>
          <a:lstStyle/>
          <a:p>
            <a:pPr algn="ctr">
              <a:buClr>
                <a:schemeClr val="lt1"/>
              </a:buClr>
              <a:buSzPct val="25000"/>
            </a:pPr>
            <a:r>
              <a:rPr lang="en-US" sz="2700">
                <a:solidFill>
                  <a:schemeClr val="lt1"/>
                </a:solidFill>
                <a:latin typeface="Arial" charset="0"/>
                <a:ea typeface="Arial" charset="0"/>
                <a:cs typeface="Arial" charset="0"/>
                <a:sym typeface="Cabin"/>
              </a:rPr>
              <a:t>Generic</a:t>
            </a:r>
          </a:p>
          <a:p>
            <a:pPr algn="ctr">
              <a:buClr>
                <a:schemeClr val="lt1"/>
              </a:buClr>
              <a:buSzPct val="25000"/>
            </a:pPr>
            <a:r>
              <a:rPr lang="en-US" sz="2700">
                <a:solidFill>
                  <a:schemeClr val="lt1"/>
                </a:solidFill>
                <a:latin typeface="Arial" charset="0"/>
                <a:ea typeface="Arial" charset="0"/>
                <a:cs typeface="Arial" charset="0"/>
                <a:sym typeface="Cabin"/>
              </a:rPr>
              <a:t>Computer</a:t>
            </a:r>
          </a:p>
        </p:txBody>
      </p:sp>
      <p:sp>
        <p:nvSpPr>
          <p:cNvPr id="390" name="Shape 390"/>
          <p:cNvSpPr/>
          <p:nvPr/>
        </p:nvSpPr>
        <p:spPr>
          <a:xfrm>
            <a:off x="6886575" y="832928"/>
            <a:ext cx="1352550" cy="952500"/>
          </a:xfrm>
          <a:prstGeom prst="wedgeEllipseCallout">
            <a:avLst>
              <a:gd name="adj1" fmla="val -64148"/>
              <a:gd name="adj2" fmla="val 74451"/>
            </a:avLst>
          </a:prstGeom>
          <a:blipFill rotWithShape="1">
            <a:blip r:embed="rId3">
              <a:alphaModFix/>
            </a:blip>
            <a:tile tx="0" ty="0" sx="100000" sy="100000" flip="none" algn="tl"/>
          </a:blipFill>
          <a:ln>
            <a:noFill/>
          </a:ln>
        </p:spPr>
        <p:txBody>
          <a:bodyPr lIns="0" tIns="0" rIns="0" bIns="0" anchor="ctr" anchorCtr="0">
            <a:noAutofit/>
          </a:bodyPr>
          <a:lstStyle/>
          <a:p>
            <a:pPr algn="ctr">
              <a:buClr>
                <a:srgbClr val="000000"/>
              </a:buClr>
              <a:buSzPct val="25000"/>
            </a:pPr>
            <a:r>
              <a:rPr lang="en-US" sz="1950">
                <a:solidFill>
                  <a:srgbClr val="000000"/>
                </a:solidFill>
                <a:latin typeface="Arial" charset="0"/>
                <a:ea typeface="Arial" charset="0"/>
                <a:cs typeface="Arial" charset="0"/>
                <a:sym typeface="Cabin"/>
              </a:rPr>
              <a:t>What</a:t>
            </a:r>
          </a:p>
          <a:p>
            <a:pPr algn="ctr">
              <a:buClr>
                <a:srgbClr val="000000"/>
              </a:buClr>
              <a:buSzPct val="25000"/>
            </a:pPr>
            <a:r>
              <a:rPr lang="en-US" sz="1950">
                <a:solidFill>
                  <a:srgbClr val="000000"/>
                </a:solidFill>
                <a:latin typeface="Arial" charset="0"/>
                <a:ea typeface="Arial" charset="0"/>
                <a:cs typeface="Arial" charset="0"/>
                <a:sym typeface="Cabin"/>
              </a:rPr>
              <a:t>Next?</a:t>
            </a:r>
          </a:p>
        </p:txBody>
      </p:sp>
      <p:pic>
        <p:nvPicPr>
          <p:cNvPr id="391" name="Shape 391" descr="A stick figure of a human alluding to the fact that our input is in the form of a program which we write and is loaded in to the main memory for execution."/>
          <p:cNvPicPr preferRelativeResize="0"/>
          <p:nvPr/>
        </p:nvPicPr>
        <p:blipFill rotWithShape="1">
          <a:blip r:embed="rId4">
            <a:alphaModFix/>
          </a:blip>
          <a:srcRect/>
          <a:stretch/>
        </p:blipFill>
        <p:spPr>
          <a:xfrm>
            <a:off x="5161358" y="4080952"/>
            <a:ext cx="342900" cy="486965"/>
          </a:xfrm>
          <a:prstGeom prst="rect">
            <a:avLst/>
          </a:prstGeom>
          <a:noFill/>
          <a:ln>
            <a:noFill/>
          </a:ln>
        </p:spPr>
      </p:pic>
      <p:sp>
        <p:nvSpPr>
          <p:cNvPr id="16" name="Shape 407"/>
          <p:cNvSpPr txBox="1"/>
          <p:nvPr/>
        </p:nvSpPr>
        <p:spPr>
          <a:xfrm>
            <a:off x="9482138" y="5072063"/>
            <a:ext cx="1628775" cy="857250"/>
          </a:xfrm>
          <a:prstGeom prst="rect">
            <a:avLst/>
          </a:prstGeom>
          <a:noFill/>
          <a:ln>
            <a:noFill/>
          </a:ln>
        </p:spPr>
        <p:txBody>
          <a:bodyPr lIns="0" tIns="0" rIns="0" bIns="0" anchor="ctr" anchorCtr="0">
            <a:noAutofit/>
          </a:bodyPr>
          <a:lstStyle/>
          <a:p>
            <a:pPr algn="ctr">
              <a:buClr>
                <a:srgbClr val="008080"/>
              </a:buClr>
              <a:buSzPct val="25000"/>
            </a:pPr>
            <a:r>
              <a:rPr lang="en-US" sz="2700">
                <a:solidFill>
                  <a:schemeClr val="accent4"/>
                </a:solidFill>
                <a:latin typeface="Arial" charset="0"/>
                <a:ea typeface="Arial" charset="0"/>
                <a:cs typeface="Arial" charset="0"/>
                <a:sym typeface="Cabin"/>
              </a:rPr>
              <a:t>Machine</a:t>
            </a:r>
          </a:p>
          <a:p>
            <a:pPr algn="ctr">
              <a:buClr>
                <a:srgbClr val="008080"/>
              </a:buClr>
              <a:buSzPct val="25000"/>
            </a:pPr>
            <a:r>
              <a:rPr lang="en-US" sz="2700">
                <a:solidFill>
                  <a:schemeClr val="accent4"/>
                </a:solidFill>
                <a:latin typeface="Arial" charset="0"/>
                <a:ea typeface="Arial" charset="0"/>
                <a:cs typeface="Arial" charset="0"/>
                <a:sym typeface="Cabin"/>
              </a:rPr>
              <a:t>Language</a:t>
            </a:r>
          </a:p>
        </p:txBody>
      </p:sp>
      <p:sp>
        <p:nvSpPr>
          <p:cNvPr id="17" name="Shape 410"/>
          <p:cNvSpPr/>
          <p:nvPr/>
        </p:nvSpPr>
        <p:spPr>
          <a:xfrm>
            <a:off x="5753101" y="2971800"/>
            <a:ext cx="2076449" cy="952500"/>
          </a:xfrm>
          <a:prstGeom prst="wedgeEllipseCallout">
            <a:avLst>
              <a:gd name="adj1" fmla="val -23159"/>
              <a:gd name="adj2" fmla="val 71986"/>
            </a:avLst>
          </a:prstGeom>
          <a:solidFill>
            <a:schemeClr val="tx1">
              <a:lumMod val="75000"/>
            </a:schemeClr>
          </a:solidFill>
          <a:ln w="50800" cap="rnd" cmpd="sng">
            <a:solidFill>
              <a:srgbClr val="FF9900"/>
            </a:solidFill>
            <a:prstDash val="solid"/>
            <a:miter/>
            <a:headEnd type="none" w="med" len="med"/>
            <a:tailEnd type="none" w="med" len="med"/>
          </a:ln>
        </p:spPr>
        <p:txBody>
          <a:bodyPr lIns="0" tIns="0" rIns="0" bIns="0" anchor="ctr" anchorCtr="0">
            <a:noAutofit/>
          </a:bodyPr>
          <a:lstStyle/>
          <a:p>
            <a:pPr algn="ctr">
              <a:buClr>
                <a:srgbClr val="008080"/>
              </a:buClr>
              <a:buSzPct val="25000"/>
            </a:pPr>
            <a:r>
              <a:rPr lang="en-US" sz="1950" b="1" dirty="0">
                <a:solidFill>
                  <a:schemeClr val="accent4"/>
                </a:solidFill>
                <a:latin typeface="Courier"/>
                <a:ea typeface="Courier"/>
                <a:cs typeface="Courier"/>
                <a:sym typeface="Courier New"/>
              </a:rPr>
              <a:t>01001001</a:t>
            </a:r>
          </a:p>
          <a:p>
            <a:pPr algn="ctr">
              <a:buClr>
                <a:srgbClr val="008080"/>
              </a:buClr>
              <a:buSzPct val="25000"/>
            </a:pPr>
            <a:r>
              <a:rPr lang="en-US" sz="1950" b="1" dirty="0">
                <a:solidFill>
                  <a:schemeClr val="accent4"/>
                </a:solidFill>
                <a:latin typeface="Courier"/>
                <a:ea typeface="Courier"/>
                <a:cs typeface="Courier"/>
                <a:sym typeface="Courier New"/>
              </a:rPr>
              <a:t>00111001</a:t>
            </a:r>
          </a:p>
        </p:txBody>
      </p:sp>
    </p:spTree>
    <p:extLst>
      <p:ext uri="{BB962C8B-B14F-4D97-AF65-F5344CB8AC3E}">
        <p14:creationId xmlns:p14="http://schemas.microsoft.com/office/powerpoint/2010/main" val="9663348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D6B699-B3BD-B413-19D5-DE60FED522DB}"/>
              </a:ext>
            </a:extLst>
          </p:cNvPr>
          <p:cNvSpPr>
            <a:spLocks noGrp="1"/>
          </p:cNvSpPr>
          <p:nvPr>
            <p:ph type="title"/>
          </p:nvPr>
        </p:nvSpPr>
        <p:spPr/>
        <p:txBody>
          <a:bodyPr/>
          <a:lstStyle/>
          <a:p>
            <a:r>
              <a:rPr lang="en-US" dirty="0"/>
              <a:t>Building Microprocessors</a:t>
            </a:r>
          </a:p>
        </p:txBody>
      </p:sp>
      <p:sp>
        <p:nvSpPr>
          <p:cNvPr id="3" name="Text Placeholder 2">
            <a:extLst>
              <a:ext uri="{FF2B5EF4-FFF2-40B4-BE49-F238E27FC236}">
                <a16:creationId xmlns:a16="http://schemas.microsoft.com/office/drawing/2014/main" id="{3FB43634-77BF-D8EE-DF45-06FB8BFA088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5429462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4CC687BC-950A-6BDC-7BFA-91883C242A15}"/>
              </a:ext>
            </a:extLst>
          </p:cNvPr>
          <p:cNvSpPr>
            <a:spLocks noGrp="1"/>
          </p:cNvSpPr>
          <p:nvPr>
            <p:ph type="title"/>
          </p:nvPr>
        </p:nvSpPr>
        <p:spPr>
          <a:xfrm>
            <a:off x="838200" y="365125"/>
            <a:ext cx="6046694" cy="1325563"/>
          </a:xfrm>
        </p:spPr>
        <p:txBody>
          <a:bodyPr/>
          <a:lstStyle/>
          <a:p>
            <a:r>
              <a:rPr lang="en-US" dirty="0"/>
              <a:t>Very Large Scale Integration</a:t>
            </a:r>
          </a:p>
        </p:txBody>
      </p:sp>
      <p:sp>
        <p:nvSpPr>
          <p:cNvPr id="9" name="Content Placeholder 8">
            <a:extLst>
              <a:ext uri="{FF2B5EF4-FFF2-40B4-BE49-F238E27FC236}">
                <a16:creationId xmlns:a16="http://schemas.microsoft.com/office/drawing/2014/main" id="{7AFBE503-A2D2-7FFE-9710-AE8FD5A0A92C}"/>
              </a:ext>
            </a:extLst>
          </p:cNvPr>
          <p:cNvSpPr>
            <a:spLocks noGrp="1"/>
          </p:cNvSpPr>
          <p:nvPr>
            <p:ph idx="1"/>
          </p:nvPr>
        </p:nvSpPr>
        <p:spPr>
          <a:xfrm>
            <a:off x="838200" y="1825625"/>
            <a:ext cx="4944035" cy="1697504"/>
          </a:xfrm>
        </p:spPr>
        <p:txBody>
          <a:bodyPr/>
          <a:lstStyle/>
          <a:p>
            <a:r>
              <a:rPr lang="en-US" dirty="0"/>
              <a:t>We went from 16 transistors on a board 4 inches on a side to billions of transistors in a chip 0.5 inches on a side </a:t>
            </a:r>
          </a:p>
        </p:txBody>
      </p:sp>
      <p:pic>
        <p:nvPicPr>
          <p:cNvPr id="7" name="Picture 6" descr="A close-up of a circuit board that is four inches on each side.  It has 16 individual transistors and about 200 resistors.">
            <a:extLst>
              <a:ext uri="{FF2B5EF4-FFF2-40B4-BE49-F238E27FC236}">
                <a16:creationId xmlns:a16="http://schemas.microsoft.com/office/drawing/2014/main" id="{3A7620E6-FB65-69EA-B2F4-0F5489EE3350}"/>
              </a:ext>
            </a:extLst>
          </p:cNvPr>
          <p:cNvPicPr>
            <a:picLocks noChangeAspect="1"/>
          </p:cNvPicPr>
          <p:nvPr/>
        </p:nvPicPr>
        <p:blipFill>
          <a:blip r:embed="rId2"/>
          <a:stretch>
            <a:fillRect/>
          </a:stretch>
        </p:blipFill>
        <p:spPr>
          <a:xfrm>
            <a:off x="1374838" y="3333492"/>
            <a:ext cx="4184525" cy="2789683"/>
          </a:xfrm>
          <a:prstGeom prst="rect">
            <a:avLst/>
          </a:prstGeom>
        </p:spPr>
      </p:pic>
      <p:pic>
        <p:nvPicPr>
          <p:cNvPr id="4" name="Picture 3" descr="A picture of the layout of the Intel 4004 taken with a microscope showing gates and wires.">
            <a:extLst>
              <a:ext uri="{FF2B5EF4-FFF2-40B4-BE49-F238E27FC236}">
                <a16:creationId xmlns:a16="http://schemas.microsoft.com/office/drawing/2014/main" id="{D8B63393-942B-6354-EEC9-F207E43C76F6}"/>
              </a:ext>
            </a:extLst>
          </p:cNvPr>
          <p:cNvPicPr>
            <a:picLocks noChangeAspect="1"/>
          </p:cNvPicPr>
          <p:nvPr/>
        </p:nvPicPr>
        <p:blipFill>
          <a:blip r:embed="rId3"/>
          <a:stretch>
            <a:fillRect/>
          </a:stretch>
        </p:blipFill>
        <p:spPr>
          <a:xfrm>
            <a:off x="6096000" y="1253331"/>
            <a:ext cx="5840723" cy="4351338"/>
          </a:xfrm>
          <a:prstGeom prst="rect">
            <a:avLst/>
          </a:prstGeom>
        </p:spPr>
      </p:pic>
      <p:sp>
        <p:nvSpPr>
          <p:cNvPr id="10" name="Right Arrow 9">
            <a:extLst>
              <a:ext uri="{FF2B5EF4-FFF2-40B4-BE49-F238E27FC236}">
                <a16:creationId xmlns:a16="http://schemas.microsoft.com/office/drawing/2014/main" id="{97002A7F-D621-D92F-524F-3555266581DE}"/>
              </a:ext>
            </a:extLst>
          </p:cNvPr>
          <p:cNvSpPr/>
          <p:nvPr/>
        </p:nvSpPr>
        <p:spPr>
          <a:xfrm rot="20253198">
            <a:off x="4984908" y="4178570"/>
            <a:ext cx="914400" cy="38996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9667946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2450</TotalTime>
  <Words>3352</Words>
  <Application>Microsoft Macintosh PowerPoint</Application>
  <PresentationFormat>Widescreen</PresentationFormat>
  <Paragraphs>666</Paragraphs>
  <Slides>69</Slides>
  <Notes>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69</vt:i4>
      </vt:variant>
    </vt:vector>
  </HeadingPairs>
  <TitlesOfParts>
    <vt:vector size="77" baseType="lpstr">
      <vt:lpstr>Cabin</vt:lpstr>
      <vt:lpstr>Arial</vt:lpstr>
      <vt:lpstr>Calibri</vt:lpstr>
      <vt:lpstr>Calibri Light</vt:lpstr>
      <vt:lpstr>Courier</vt:lpstr>
      <vt:lpstr>Courier New</vt:lpstr>
      <vt:lpstr>Wingdings</vt:lpstr>
      <vt:lpstr>Office Theme</vt:lpstr>
      <vt:lpstr>Computer Architecture</vt:lpstr>
      <vt:lpstr>Outline </vt:lpstr>
      <vt:lpstr>Computer Architecture</vt:lpstr>
      <vt:lpstr>PowerPoint Presentation</vt:lpstr>
      <vt:lpstr>Definitions</vt:lpstr>
      <vt:lpstr>PowerPoint Presentation</vt:lpstr>
      <vt:lpstr>PowerPoint Presentation</vt:lpstr>
      <vt:lpstr>Building Microprocessors</vt:lpstr>
      <vt:lpstr>Very Large Scale Integration</vt:lpstr>
      <vt:lpstr>CPU Design Process</vt:lpstr>
      <vt:lpstr>Adding numbers with gates</vt:lpstr>
      <vt:lpstr>Classic Mathematical Logic Gates</vt:lpstr>
      <vt:lpstr>Representing Numbers with 0's and 1's</vt:lpstr>
      <vt:lpstr>Keep it simple for now</vt:lpstr>
      <vt:lpstr>Nixie Tubes – Binary to Decimal Display</vt:lpstr>
      <vt:lpstr>PowerPoint Presentation</vt:lpstr>
      <vt:lpstr>Base-2 Math</vt:lpstr>
      <vt:lpstr>Half Adder</vt:lpstr>
      <vt:lpstr>Half Adder</vt:lpstr>
      <vt:lpstr>Full Adder</vt:lpstr>
      <vt:lpstr>Full Adder</vt:lpstr>
      <vt:lpstr>Chaining full adders</vt:lpstr>
      <vt:lpstr>Three Bit Adder Component</vt:lpstr>
      <vt:lpstr>Storing data with gates</vt:lpstr>
      <vt:lpstr>Storing Data Using Feedback Loops</vt:lpstr>
      <vt:lpstr>SR Flip-Flop / Latch</vt:lpstr>
      <vt:lpstr>SR Flip-Flop / Latch</vt:lpstr>
      <vt:lpstr>My Simulators Can't Build an SR Latch :(</vt:lpstr>
      <vt:lpstr>Gated D Latch</vt:lpstr>
      <vt:lpstr>Gated D Latch</vt:lpstr>
      <vt:lpstr>Stack D Latches to Make a 3-bit Register</vt:lpstr>
      <vt:lpstr>Speed / Delay / Clocks</vt:lpstr>
      <vt:lpstr>Delay</vt:lpstr>
      <vt:lpstr>Circuits can get quite long</vt:lpstr>
      <vt:lpstr>PowerPoint Presentation</vt:lpstr>
      <vt:lpstr>Clock Rate</vt:lpstr>
      <vt:lpstr>What Determines Clock Rate?</vt:lpstr>
      <vt:lpstr>Moore's Law</vt:lpstr>
      <vt:lpstr>An Adder, Clock, and Register, Oh My!</vt:lpstr>
      <vt:lpstr>An Adder, Clock, and Register, Oh My!</vt:lpstr>
      <vt:lpstr>An Adder, Clock, and Register, Oh My!</vt:lpstr>
      <vt:lpstr>An Adder, Clock, and Register, Oh My!</vt:lpstr>
      <vt:lpstr>An Adder, Clock, and Register, Oh My!</vt:lpstr>
      <vt:lpstr>For a good time…</vt:lpstr>
      <vt:lpstr>Counting using Gates</vt:lpstr>
      <vt:lpstr>Let's make a counter</vt:lpstr>
      <vt:lpstr>Let's make a counter</vt:lpstr>
      <vt:lpstr>Let's make a counter</vt:lpstr>
      <vt:lpstr>Let's make a counter</vt:lpstr>
      <vt:lpstr>Let's make a counter</vt:lpstr>
      <vt:lpstr>For a good time…</vt:lpstr>
      <vt:lpstr>Programming with gates</vt:lpstr>
      <vt:lpstr>PowerPoint Presentation</vt:lpstr>
      <vt:lpstr>Inside a CPU</vt:lpstr>
      <vt:lpstr>Foreshadowing..</vt:lpstr>
      <vt:lpstr>For now, we will build a simple CPU</vt:lpstr>
      <vt:lpstr>Start with our counter</vt:lpstr>
      <vt:lpstr>Add control logic</vt:lpstr>
      <vt:lpstr>Instruction 0</vt:lpstr>
      <vt:lpstr>Instruction 1</vt:lpstr>
      <vt:lpstr>PowerPoint Presentation</vt:lpstr>
      <vt:lpstr>What is missing?</vt:lpstr>
      <vt:lpstr>Stored Sequences of Instructions</vt:lpstr>
      <vt:lpstr>Fetch-Decode-Execute-Cycle</vt:lpstr>
      <vt:lpstr>Machine Language Instructions</vt:lpstr>
      <vt:lpstr>Foreshadowing..</vt:lpstr>
      <vt:lpstr>Enough foreshadowing …</vt:lpstr>
      <vt:lpstr>Summary</vt:lpstr>
      <vt:lpstr>Acknowledgements / Contributions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Object Orientation</dc:title>
  <dc:creator>Severance, Charles</dc:creator>
  <cp:lastModifiedBy>Severance, Charles</cp:lastModifiedBy>
  <cp:revision>125</cp:revision>
  <dcterms:created xsi:type="dcterms:W3CDTF">2023-02-25T13:30:24Z</dcterms:created>
  <dcterms:modified xsi:type="dcterms:W3CDTF">2025-11-13T05:03:58Z</dcterms:modified>
</cp:coreProperties>
</file>